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28"/>
  </p:notesMasterIdLst>
  <p:sldIdLst>
    <p:sldId id="258" r:id="rId2"/>
    <p:sldId id="278" r:id="rId3"/>
    <p:sldId id="263" r:id="rId4"/>
    <p:sldId id="277" r:id="rId5"/>
    <p:sldId id="264" r:id="rId6"/>
    <p:sldId id="265" r:id="rId7"/>
    <p:sldId id="266" r:id="rId8"/>
    <p:sldId id="267" r:id="rId9"/>
    <p:sldId id="268" r:id="rId10"/>
    <p:sldId id="269" r:id="rId11"/>
    <p:sldId id="270" r:id="rId12"/>
    <p:sldId id="271" r:id="rId13"/>
    <p:sldId id="272" r:id="rId14"/>
    <p:sldId id="273" r:id="rId15"/>
    <p:sldId id="274" r:id="rId16"/>
    <p:sldId id="275" r:id="rId17"/>
    <p:sldId id="286" r:id="rId18"/>
    <p:sldId id="279" r:id="rId19"/>
    <p:sldId id="287" r:id="rId20"/>
    <p:sldId id="288" r:id="rId21"/>
    <p:sldId id="289" r:id="rId22"/>
    <p:sldId id="290" r:id="rId23"/>
    <p:sldId id="291" r:id="rId24"/>
    <p:sldId id="292" r:id="rId25"/>
    <p:sldId id="276" r:id="rId26"/>
    <p:sldId id="262"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Garamond" panose="02020404030301010803" pitchFamily="18"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Garamond" panose="02020404030301010803" pitchFamily="18"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Garamond" panose="02020404030301010803" pitchFamily="18"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Garamond" panose="02020404030301010803"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08">
          <p15:clr>
            <a:srgbClr val="A4A3A4"/>
          </p15:clr>
        </p15:guide>
        <p15:guide id="2" pos="4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502B"/>
    <a:srgbClr val="705B31"/>
    <a:srgbClr val="A892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autoAdjust="0"/>
    <p:restoredTop sz="94717" autoAdjust="0"/>
  </p:normalViewPr>
  <p:slideViewPr>
    <p:cSldViewPr>
      <p:cViewPr varScale="1">
        <p:scale>
          <a:sx n="101" d="100"/>
          <a:sy n="101" d="100"/>
        </p:scale>
        <p:origin x="294" y="102"/>
      </p:cViewPr>
      <p:guideLst>
        <p:guide orient="horz" pos="1008"/>
        <p:guide pos="432"/>
      </p:guideLst>
    </p:cSldViewPr>
  </p:slideViewPr>
  <p:outlineViewPr>
    <p:cViewPr>
      <p:scale>
        <a:sx n="33" d="100"/>
        <a:sy n="33" d="100"/>
      </p:scale>
      <p:origin x="0" y="-1945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D88BE8-0315-427F-9C73-35BD6496204D}" type="datetimeFigureOut">
              <a:rPr lang="en-US" smtClean="0"/>
              <a:t>1/6/2021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EEAFA-794E-4146-981F-D9ADCA7E65E6}" type="slidenum">
              <a:rPr lang="en-US" smtClean="0"/>
              <a:t>‹#›</a:t>
            </a:fld>
            <a:endParaRPr lang="en-US"/>
          </a:p>
        </p:txBody>
      </p:sp>
    </p:spTree>
    <p:extLst>
      <p:ext uri="{BB962C8B-B14F-4D97-AF65-F5344CB8AC3E}">
        <p14:creationId xmlns:p14="http://schemas.microsoft.com/office/powerpoint/2010/main" val="347026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 photo is a historic photo of Fort Larned soldiers in 1867</a:t>
            </a:r>
          </a:p>
        </p:txBody>
      </p:sp>
      <p:sp>
        <p:nvSpPr>
          <p:cNvPr id="4" name="Slide Number Placeholder 3"/>
          <p:cNvSpPr>
            <a:spLocks noGrp="1"/>
          </p:cNvSpPr>
          <p:nvPr>
            <p:ph type="sldNum" sz="quarter" idx="5"/>
          </p:nvPr>
        </p:nvSpPr>
        <p:spPr/>
        <p:txBody>
          <a:bodyPr/>
          <a:lstStyle/>
          <a:p>
            <a:fld id="{94FEEAFA-794E-4146-981F-D9ADCA7E65E6}" type="slidenum">
              <a:rPr lang="en-US" smtClean="0"/>
              <a:t>5</a:t>
            </a:fld>
            <a:endParaRPr lang="en-US"/>
          </a:p>
        </p:txBody>
      </p:sp>
    </p:spTree>
    <p:extLst>
      <p:ext uri="{BB962C8B-B14F-4D97-AF65-F5344CB8AC3E}">
        <p14:creationId xmlns:p14="http://schemas.microsoft.com/office/powerpoint/2010/main" val="2830398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2020 photo source: pexels.com</a:t>
            </a:r>
          </a:p>
          <a:p>
            <a:endParaRPr lang="en-US" dirty="0"/>
          </a:p>
        </p:txBody>
      </p:sp>
      <p:sp>
        <p:nvSpPr>
          <p:cNvPr id="4" name="Slide Number Placeholder 3"/>
          <p:cNvSpPr>
            <a:spLocks noGrp="1"/>
          </p:cNvSpPr>
          <p:nvPr>
            <p:ph type="sldNum" sz="quarter" idx="5"/>
          </p:nvPr>
        </p:nvSpPr>
        <p:spPr/>
        <p:txBody>
          <a:bodyPr/>
          <a:lstStyle/>
          <a:p>
            <a:fld id="{94FEEAFA-794E-4146-981F-D9ADCA7E65E6}" type="slidenum">
              <a:rPr lang="en-US" smtClean="0"/>
              <a:t>22</a:t>
            </a:fld>
            <a:endParaRPr lang="en-US"/>
          </a:p>
        </p:txBody>
      </p:sp>
    </p:spTree>
    <p:extLst>
      <p:ext uri="{BB962C8B-B14F-4D97-AF65-F5344CB8AC3E}">
        <p14:creationId xmlns:p14="http://schemas.microsoft.com/office/powerpoint/2010/main" val="74406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2020 photo source: pexels.com</a:t>
            </a:r>
          </a:p>
          <a:p>
            <a:endParaRPr lang="en-US" dirty="0"/>
          </a:p>
        </p:txBody>
      </p:sp>
      <p:sp>
        <p:nvSpPr>
          <p:cNvPr id="4" name="Slide Number Placeholder 3"/>
          <p:cNvSpPr>
            <a:spLocks noGrp="1"/>
          </p:cNvSpPr>
          <p:nvPr>
            <p:ph type="sldNum" sz="quarter" idx="5"/>
          </p:nvPr>
        </p:nvSpPr>
        <p:spPr/>
        <p:txBody>
          <a:bodyPr/>
          <a:lstStyle/>
          <a:p>
            <a:fld id="{94FEEAFA-794E-4146-981F-D9ADCA7E65E6}" type="slidenum">
              <a:rPr lang="en-US" smtClean="0"/>
              <a:t>23</a:t>
            </a:fld>
            <a:endParaRPr lang="en-US"/>
          </a:p>
        </p:txBody>
      </p:sp>
    </p:spTree>
    <p:extLst>
      <p:ext uri="{BB962C8B-B14F-4D97-AF65-F5344CB8AC3E}">
        <p14:creationId xmlns:p14="http://schemas.microsoft.com/office/powerpoint/2010/main" val="3958362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photo: Major John E. Yard, Fort Larned Post Commander: November 1, 1868- March 15, 1869</a:t>
            </a:r>
          </a:p>
          <a:p>
            <a:r>
              <a:rPr lang="en-US" dirty="0"/>
              <a:t>Bottom photo: 1879 photo of officer’s row at Fort Larned. The three houses on this row housed the commissioned officers. </a:t>
            </a:r>
          </a:p>
        </p:txBody>
      </p:sp>
      <p:sp>
        <p:nvSpPr>
          <p:cNvPr id="4" name="Slide Number Placeholder 3"/>
          <p:cNvSpPr>
            <a:spLocks noGrp="1"/>
          </p:cNvSpPr>
          <p:nvPr>
            <p:ph type="sldNum" sz="quarter" idx="5"/>
          </p:nvPr>
        </p:nvSpPr>
        <p:spPr/>
        <p:txBody>
          <a:bodyPr/>
          <a:lstStyle/>
          <a:p>
            <a:fld id="{94FEEAFA-794E-4146-981F-D9ADCA7E65E6}" type="slidenum">
              <a:rPr lang="en-US" smtClean="0"/>
              <a:t>7</a:t>
            </a:fld>
            <a:endParaRPr lang="en-US"/>
          </a:p>
        </p:txBody>
      </p:sp>
    </p:spTree>
    <p:extLst>
      <p:ext uri="{BB962C8B-B14F-4D97-AF65-F5344CB8AC3E}">
        <p14:creationId xmlns:p14="http://schemas.microsoft.com/office/powerpoint/2010/main" val="1824017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Edward Wynkoop- Indian Agent at Fort Larned 1866-1868.</a:t>
            </a:r>
          </a:p>
        </p:txBody>
      </p:sp>
      <p:sp>
        <p:nvSpPr>
          <p:cNvPr id="4" name="Slide Number Placeholder 3"/>
          <p:cNvSpPr>
            <a:spLocks noGrp="1"/>
          </p:cNvSpPr>
          <p:nvPr>
            <p:ph type="sldNum" sz="quarter" idx="5"/>
          </p:nvPr>
        </p:nvSpPr>
        <p:spPr/>
        <p:txBody>
          <a:bodyPr/>
          <a:lstStyle/>
          <a:p>
            <a:fld id="{94FEEAFA-794E-4146-981F-D9ADCA7E65E6}" type="slidenum">
              <a:rPr lang="en-US" smtClean="0"/>
              <a:t>11</a:t>
            </a:fld>
            <a:endParaRPr lang="en-US"/>
          </a:p>
        </p:txBody>
      </p:sp>
    </p:spTree>
    <p:extLst>
      <p:ext uri="{BB962C8B-B14F-4D97-AF65-F5344CB8AC3E}">
        <p14:creationId xmlns:p14="http://schemas.microsoft.com/office/powerpoint/2010/main" val="4237716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FEEAFA-794E-4146-981F-D9ADCA7E65E6}" type="slidenum">
              <a:rPr lang="en-US" smtClean="0"/>
              <a:t>13</a:t>
            </a:fld>
            <a:endParaRPr lang="en-US"/>
          </a:p>
        </p:txBody>
      </p:sp>
    </p:spTree>
    <p:extLst>
      <p:ext uri="{BB962C8B-B14F-4D97-AF65-F5344CB8AC3E}">
        <p14:creationId xmlns:p14="http://schemas.microsoft.com/office/powerpoint/2010/main" val="472918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FEEAFA-794E-4146-981F-D9ADCA7E65E6}" type="slidenum">
              <a:rPr lang="en-US" smtClean="0"/>
              <a:t>15</a:t>
            </a:fld>
            <a:endParaRPr lang="en-US"/>
          </a:p>
        </p:txBody>
      </p:sp>
    </p:spTree>
    <p:extLst>
      <p:ext uri="{BB962C8B-B14F-4D97-AF65-F5344CB8AC3E}">
        <p14:creationId xmlns:p14="http://schemas.microsoft.com/office/powerpoint/2010/main" val="1321912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photo source: pexels.com</a:t>
            </a:r>
          </a:p>
        </p:txBody>
      </p:sp>
      <p:sp>
        <p:nvSpPr>
          <p:cNvPr id="4" name="Slide Number Placeholder 3"/>
          <p:cNvSpPr>
            <a:spLocks noGrp="1"/>
          </p:cNvSpPr>
          <p:nvPr>
            <p:ph type="sldNum" sz="quarter" idx="5"/>
          </p:nvPr>
        </p:nvSpPr>
        <p:spPr/>
        <p:txBody>
          <a:bodyPr/>
          <a:lstStyle/>
          <a:p>
            <a:fld id="{94FEEAFA-794E-4146-981F-D9ADCA7E65E6}" type="slidenum">
              <a:rPr lang="en-US" smtClean="0"/>
              <a:t>18</a:t>
            </a:fld>
            <a:endParaRPr lang="en-US"/>
          </a:p>
        </p:txBody>
      </p:sp>
    </p:spTree>
    <p:extLst>
      <p:ext uri="{BB962C8B-B14F-4D97-AF65-F5344CB8AC3E}">
        <p14:creationId xmlns:p14="http://schemas.microsoft.com/office/powerpoint/2010/main" val="2649757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2020 photo source: pexels.com</a:t>
            </a:r>
          </a:p>
          <a:p>
            <a:endParaRPr lang="en-US" dirty="0"/>
          </a:p>
        </p:txBody>
      </p:sp>
      <p:sp>
        <p:nvSpPr>
          <p:cNvPr id="4" name="Slide Number Placeholder 3"/>
          <p:cNvSpPr>
            <a:spLocks noGrp="1"/>
          </p:cNvSpPr>
          <p:nvPr>
            <p:ph type="sldNum" sz="quarter" idx="5"/>
          </p:nvPr>
        </p:nvSpPr>
        <p:spPr/>
        <p:txBody>
          <a:bodyPr/>
          <a:lstStyle/>
          <a:p>
            <a:fld id="{94FEEAFA-794E-4146-981F-D9ADCA7E65E6}" type="slidenum">
              <a:rPr lang="en-US" smtClean="0"/>
              <a:t>19</a:t>
            </a:fld>
            <a:endParaRPr lang="en-US"/>
          </a:p>
        </p:txBody>
      </p:sp>
    </p:spTree>
    <p:extLst>
      <p:ext uri="{BB962C8B-B14F-4D97-AF65-F5344CB8AC3E}">
        <p14:creationId xmlns:p14="http://schemas.microsoft.com/office/powerpoint/2010/main" val="148269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2020 photo source: publicdomainpictures.net</a:t>
            </a:r>
          </a:p>
          <a:p>
            <a:endParaRPr lang="en-US" dirty="0"/>
          </a:p>
        </p:txBody>
      </p:sp>
      <p:sp>
        <p:nvSpPr>
          <p:cNvPr id="4" name="Slide Number Placeholder 3"/>
          <p:cNvSpPr>
            <a:spLocks noGrp="1"/>
          </p:cNvSpPr>
          <p:nvPr>
            <p:ph type="sldNum" sz="quarter" idx="5"/>
          </p:nvPr>
        </p:nvSpPr>
        <p:spPr/>
        <p:txBody>
          <a:bodyPr/>
          <a:lstStyle/>
          <a:p>
            <a:fld id="{94FEEAFA-794E-4146-981F-D9ADCA7E65E6}" type="slidenum">
              <a:rPr lang="en-US" smtClean="0"/>
              <a:t>20</a:t>
            </a:fld>
            <a:endParaRPr lang="en-US"/>
          </a:p>
        </p:txBody>
      </p:sp>
    </p:spTree>
    <p:extLst>
      <p:ext uri="{BB962C8B-B14F-4D97-AF65-F5344CB8AC3E}">
        <p14:creationId xmlns:p14="http://schemas.microsoft.com/office/powerpoint/2010/main" val="312240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2020 photo source: pexels.com</a:t>
            </a:r>
          </a:p>
          <a:p>
            <a:endParaRPr lang="en-US" dirty="0"/>
          </a:p>
        </p:txBody>
      </p:sp>
      <p:sp>
        <p:nvSpPr>
          <p:cNvPr id="4" name="Slide Number Placeholder 3"/>
          <p:cNvSpPr>
            <a:spLocks noGrp="1"/>
          </p:cNvSpPr>
          <p:nvPr>
            <p:ph type="sldNum" sz="quarter" idx="5"/>
          </p:nvPr>
        </p:nvSpPr>
        <p:spPr/>
        <p:txBody>
          <a:bodyPr/>
          <a:lstStyle/>
          <a:p>
            <a:fld id="{94FEEAFA-794E-4146-981F-D9ADCA7E65E6}" type="slidenum">
              <a:rPr lang="en-US" smtClean="0"/>
              <a:t>21</a:t>
            </a:fld>
            <a:endParaRPr lang="en-US"/>
          </a:p>
        </p:txBody>
      </p:sp>
    </p:spTree>
    <p:extLst>
      <p:ext uri="{BB962C8B-B14F-4D97-AF65-F5344CB8AC3E}">
        <p14:creationId xmlns:p14="http://schemas.microsoft.com/office/powerpoint/2010/main" val="2382736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2">
            <a:extLst>
              <a:ext uri="{FF2B5EF4-FFF2-40B4-BE49-F238E27FC236}">
                <a16:creationId xmlns:a16="http://schemas.microsoft.com/office/drawing/2014/main" id="{BAECD1E6-7237-4B75-98AD-1898232DEA05}"/>
              </a:ext>
            </a:extLst>
          </p:cNvPr>
          <p:cNvSpPr>
            <a:spLocks/>
          </p:cNvSpPr>
          <p:nvPr userDrawn="1"/>
        </p:nvSpPr>
        <p:spPr bwMode="hidden">
          <a:xfrm>
            <a:off x="0" y="0"/>
            <a:ext cx="9140825"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w="9525">
            <a:noFill/>
            <a:round/>
            <a:headEnd/>
            <a:tailEnd/>
          </a:ln>
        </p:spPr>
        <p:txBody>
          <a:bodyPr/>
          <a:lstStyle>
            <a:lvl1pPr>
              <a:defRPr sz="2400">
                <a:solidFill>
                  <a:schemeClr val="tx1"/>
                </a:solidFill>
                <a:latin typeface="Garamond" panose="02020404030301010803" pitchFamily="18" charset="0"/>
                <a:ea typeface="ＭＳ Ｐゴシック" panose="020B0600070205080204" pitchFamily="34" charset="-128"/>
              </a:defRPr>
            </a:lvl1pPr>
            <a:lvl2pPr marL="37931725" indent="-37474525">
              <a:defRPr sz="2400">
                <a:solidFill>
                  <a:schemeClr val="tx1"/>
                </a:solidFill>
                <a:latin typeface="Garamond" panose="02020404030301010803" pitchFamily="18" charset="0"/>
                <a:ea typeface="ＭＳ Ｐゴシック" panose="020B0600070205080204" pitchFamily="34" charset="-128"/>
              </a:defRPr>
            </a:lvl2pPr>
            <a:lvl3pPr>
              <a:defRPr sz="2400">
                <a:solidFill>
                  <a:schemeClr val="tx1"/>
                </a:solidFill>
                <a:latin typeface="Garamond" panose="02020404030301010803" pitchFamily="18" charset="0"/>
                <a:ea typeface="ＭＳ Ｐゴシック" panose="020B0600070205080204" pitchFamily="34" charset="-128"/>
              </a:defRPr>
            </a:lvl3pPr>
            <a:lvl4pPr>
              <a:defRPr sz="2400">
                <a:solidFill>
                  <a:schemeClr val="tx1"/>
                </a:solidFill>
                <a:latin typeface="Garamond" panose="02020404030301010803" pitchFamily="18" charset="0"/>
                <a:ea typeface="ＭＳ Ｐゴシック" panose="020B0600070205080204" pitchFamily="34" charset="-128"/>
              </a:defRPr>
            </a:lvl4pPr>
            <a:lvl5pPr>
              <a:defRPr sz="2400">
                <a:solidFill>
                  <a:schemeClr val="tx1"/>
                </a:solidFill>
                <a:latin typeface="Garamond" panose="020204040303010108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endParaRPr lang="en-US" altLang="en-US" sz="1800"/>
          </a:p>
        </p:txBody>
      </p:sp>
      <p:pic>
        <p:nvPicPr>
          <p:cNvPr id="5" name="Picture 26" descr="ah_background_layered2">
            <a:extLst>
              <a:ext uri="{FF2B5EF4-FFF2-40B4-BE49-F238E27FC236}">
                <a16:creationId xmlns:a16="http://schemas.microsoft.com/office/drawing/2014/main" id="{ECF6F0EC-9013-4EE1-BEF4-1C8480266C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85800"/>
            <a:ext cx="47688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20">
            <a:extLst>
              <a:ext uri="{FF2B5EF4-FFF2-40B4-BE49-F238E27FC236}">
                <a16:creationId xmlns:a16="http://schemas.microsoft.com/office/drawing/2014/main" id="{D01DD2C7-71F6-422B-AF9C-C34B934CEC21}"/>
              </a:ext>
            </a:extLst>
          </p:cNvPr>
          <p:cNvSpPr>
            <a:spLocks noChangeShapeType="1"/>
          </p:cNvSpPr>
          <p:nvPr userDrawn="1"/>
        </p:nvSpPr>
        <p:spPr bwMode="auto">
          <a:xfrm>
            <a:off x="685800" y="457200"/>
            <a:ext cx="7772400" cy="0"/>
          </a:xfrm>
          <a:prstGeom prst="line">
            <a:avLst/>
          </a:prstGeom>
          <a:noFill/>
          <a:ln w="152400">
            <a:solidFill>
              <a:srgbClr val="000000"/>
            </a:solidFill>
            <a:round/>
            <a:headEnd/>
            <a:tailEnd/>
          </a:ln>
          <a:effectLst/>
        </p:spPr>
        <p:txBody>
          <a:bodyPr/>
          <a:lstStyle/>
          <a:p>
            <a:pPr>
              <a:defRPr/>
            </a:pPr>
            <a:endParaRPr lang="en-US">
              <a:latin typeface="Garamond" pitchFamily="-65" charset="0"/>
              <a:ea typeface="+mn-ea"/>
            </a:endParaRPr>
          </a:p>
        </p:txBody>
      </p:sp>
      <p:sp>
        <p:nvSpPr>
          <p:cNvPr id="18443" name="Rectangle 11"/>
          <p:cNvSpPr>
            <a:spLocks noGrp="1" noChangeArrowheads="1"/>
          </p:cNvSpPr>
          <p:nvPr>
            <p:ph type="ctrTitle" sz="quarter"/>
          </p:nvPr>
        </p:nvSpPr>
        <p:spPr>
          <a:xfrm>
            <a:off x="609600" y="2057400"/>
            <a:ext cx="7162800" cy="1447800"/>
          </a:xfrm>
        </p:spPr>
        <p:txBody>
          <a:bodyPr/>
          <a:lstStyle>
            <a:lvl1pPr>
              <a:defRPr sz="4400"/>
            </a:lvl1pPr>
          </a:lstStyle>
          <a:p>
            <a:r>
              <a:rPr lang="en-US"/>
              <a:t>Click to edit Master title style</a:t>
            </a:r>
          </a:p>
        </p:txBody>
      </p:sp>
      <p:sp>
        <p:nvSpPr>
          <p:cNvPr id="18444" name="Rectangle 12"/>
          <p:cNvSpPr>
            <a:spLocks noGrp="1" noChangeArrowheads="1"/>
          </p:cNvSpPr>
          <p:nvPr>
            <p:ph type="subTitle" sz="quarter" idx="1"/>
          </p:nvPr>
        </p:nvSpPr>
        <p:spPr>
          <a:xfrm>
            <a:off x="609600" y="3733800"/>
            <a:ext cx="7848600" cy="2362200"/>
          </a:xfrm>
        </p:spPr>
        <p:txBody>
          <a:bodyPr/>
          <a:lstStyle>
            <a:lvl1pPr marL="0" indent="0">
              <a:buFont typeface="Wingdings" pitchFamily="-65" charset="2"/>
              <a:buNone/>
              <a:defRPr sz="2800"/>
            </a:lvl1pPr>
          </a:lstStyle>
          <a:p>
            <a:r>
              <a:rPr lang="en-US"/>
              <a:t>Click to edit Master subtitle style</a:t>
            </a:r>
          </a:p>
        </p:txBody>
      </p:sp>
      <p:sp>
        <p:nvSpPr>
          <p:cNvPr id="7" name="Rectangle 13">
            <a:extLst>
              <a:ext uri="{FF2B5EF4-FFF2-40B4-BE49-F238E27FC236}">
                <a16:creationId xmlns:a16="http://schemas.microsoft.com/office/drawing/2014/main" id="{7827CEBE-2571-4DCE-99A1-AC2D5E3E90D9}"/>
              </a:ext>
            </a:extLst>
          </p:cNvPr>
          <p:cNvSpPr>
            <a:spLocks noGrp="1" noChangeArrowheads="1"/>
          </p:cNvSpPr>
          <p:nvPr>
            <p:ph type="dt" sz="quarter" idx="10"/>
          </p:nvPr>
        </p:nvSpPr>
        <p:spPr>
          <a:xfrm>
            <a:off x="609600" y="6172200"/>
            <a:ext cx="2133600" cy="476250"/>
          </a:xfrm>
        </p:spPr>
        <p:txBody>
          <a:bodyPr/>
          <a:lstStyle>
            <a:lvl1pPr>
              <a:defRPr>
                <a:latin typeface="Frutiger LT Std 55 Roman" panose="020B0602020204020204" pitchFamily="34" charset="0"/>
              </a:defRPr>
            </a:lvl1pPr>
          </a:lstStyle>
          <a:p>
            <a:endParaRPr lang="en-US" altLang="en-US"/>
          </a:p>
        </p:txBody>
      </p:sp>
      <p:sp>
        <p:nvSpPr>
          <p:cNvPr id="8" name="Rectangle 21">
            <a:extLst>
              <a:ext uri="{FF2B5EF4-FFF2-40B4-BE49-F238E27FC236}">
                <a16:creationId xmlns:a16="http://schemas.microsoft.com/office/drawing/2014/main" id="{939D533E-4DC7-40FB-80EB-79F74F6DE885}"/>
              </a:ext>
            </a:extLst>
          </p:cNvPr>
          <p:cNvSpPr>
            <a:spLocks noGrp="1" noChangeArrowheads="1"/>
          </p:cNvSpPr>
          <p:nvPr>
            <p:ph type="ftr" sz="quarter" idx="11"/>
          </p:nvPr>
        </p:nvSpPr>
        <p:spPr/>
        <p:txBody>
          <a:bodyPr/>
          <a:lstStyle>
            <a:lvl1pPr>
              <a:defRPr/>
            </a:lvl1pPr>
          </a:lstStyle>
          <a:p>
            <a:r>
              <a:rPr lang="en-US" altLang="en-US"/>
              <a:t>E X P E R I E N C E    Y O U R    A M E R I C A</a:t>
            </a:r>
          </a:p>
        </p:txBody>
      </p:sp>
    </p:spTree>
    <p:extLst>
      <p:ext uri="{BB962C8B-B14F-4D97-AF65-F5344CB8AC3E}">
        <p14:creationId xmlns:p14="http://schemas.microsoft.com/office/powerpoint/2010/main" val="11863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63637E3-BCE7-4F02-9F1D-86F2134DEC42}"/>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14">
            <a:extLst>
              <a:ext uri="{FF2B5EF4-FFF2-40B4-BE49-F238E27FC236}">
                <a16:creationId xmlns:a16="http://schemas.microsoft.com/office/drawing/2014/main" id="{4C6A5855-C334-4694-BA5A-A08BB39FB4C6}"/>
              </a:ext>
            </a:extLst>
          </p:cNvPr>
          <p:cNvSpPr>
            <a:spLocks noGrp="1" noChangeArrowheads="1"/>
          </p:cNvSpPr>
          <p:nvPr>
            <p:ph type="ftr" sz="quarter" idx="11"/>
          </p:nvPr>
        </p:nvSpPr>
        <p:spPr>
          <a:ln/>
        </p:spPr>
        <p:txBody>
          <a:bodyPr/>
          <a:lstStyle>
            <a:lvl1pPr>
              <a:defRPr/>
            </a:lvl1pPr>
          </a:lstStyle>
          <a:p>
            <a:r>
              <a:rPr lang="en-US" altLang="en-US"/>
              <a:t>E X P E R I E N C E    Y O U R    A M E R I C A</a:t>
            </a:r>
          </a:p>
        </p:txBody>
      </p:sp>
    </p:spTree>
    <p:extLst>
      <p:ext uri="{BB962C8B-B14F-4D97-AF65-F5344CB8AC3E}">
        <p14:creationId xmlns:p14="http://schemas.microsoft.com/office/powerpoint/2010/main" val="74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609600"/>
            <a:ext cx="19621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609600"/>
            <a:ext cx="57340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2D7E856-4FAB-4217-A9B5-5E01E0D9347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14">
            <a:extLst>
              <a:ext uri="{FF2B5EF4-FFF2-40B4-BE49-F238E27FC236}">
                <a16:creationId xmlns:a16="http://schemas.microsoft.com/office/drawing/2014/main" id="{F73749B0-6E2F-4CF2-BA19-80CCD3A59BD4}"/>
              </a:ext>
            </a:extLst>
          </p:cNvPr>
          <p:cNvSpPr>
            <a:spLocks noGrp="1" noChangeArrowheads="1"/>
          </p:cNvSpPr>
          <p:nvPr>
            <p:ph type="ftr" sz="quarter" idx="11"/>
          </p:nvPr>
        </p:nvSpPr>
        <p:spPr>
          <a:ln/>
        </p:spPr>
        <p:txBody>
          <a:bodyPr/>
          <a:lstStyle>
            <a:lvl1pPr>
              <a:defRPr/>
            </a:lvl1pPr>
          </a:lstStyle>
          <a:p>
            <a:r>
              <a:rPr lang="en-US" altLang="en-US"/>
              <a:t>E X P E R I E N C E    Y O U R    A M E R I C A</a:t>
            </a:r>
          </a:p>
        </p:txBody>
      </p:sp>
    </p:spTree>
    <p:extLst>
      <p:ext uri="{BB962C8B-B14F-4D97-AF65-F5344CB8AC3E}">
        <p14:creationId xmlns:p14="http://schemas.microsoft.com/office/powerpoint/2010/main" val="193396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CF2A8E2-AE5B-44F2-B8FB-9C97CDC636E4}"/>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14">
            <a:extLst>
              <a:ext uri="{FF2B5EF4-FFF2-40B4-BE49-F238E27FC236}">
                <a16:creationId xmlns:a16="http://schemas.microsoft.com/office/drawing/2014/main" id="{B04D918C-8CFB-493C-BD2A-4AD8E446F09A}"/>
              </a:ext>
            </a:extLst>
          </p:cNvPr>
          <p:cNvSpPr>
            <a:spLocks noGrp="1" noChangeArrowheads="1"/>
          </p:cNvSpPr>
          <p:nvPr>
            <p:ph type="ftr" sz="quarter" idx="11"/>
          </p:nvPr>
        </p:nvSpPr>
        <p:spPr>
          <a:ln/>
        </p:spPr>
        <p:txBody>
          <a:bodyPr/>
          <a:lstStyle>
            <a:lvl1pPr>
              <a:defRPr/>
            </a:lvl1pPr>
          </a:lstStyle>
          <a:p>
            <a:r>
              <a:rPr lang="en-US" altLang="en-US"/>
              <a:t>E X P E R I E N C E    Y O U R    A M E R I C A</a:t>
            </a:r>
          </a:p>
        </p:txBody>
      </p:sp>
    </p:spTree>
    <p:extLst>
      <p:ext uri="{BB962C8B-B14F-4D97-AF65-F5344CB8AC3E}">
        <p14:creationId xmlns:p14="http://schemas.microsoft.com/office/powerpoint/2010/main" val="409749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9E7E21DC-09E2-45E3-B831-ED4C9BF3995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14">
            <a:extLst>
              <a:ext uri="{FF2B5EF4-FFF2-40B4-BE49-F238E27FC236}">
                <a16:creationId xmlns:a16="http://schemas.microsoft.com/office/drawing/2014/main" id="{E9F83B4D-83B1-40D4-8CEA-F7B0006D6129}"/>
              </a:ext>
            </a:extLst>
          </p:cNvPr>
          <p:cNvSpPr>
            <a:spLocks noGrp="1" noChangeArrowheads="1"/>
          </p:cNvSpPr>
          <p:nvPr>
            <p:ph type="ftr" sz="quarter" idx="11"/>
          </p:nvPr>
        </p:nvSpPr>
        <p:spPr>
          <a:ln/>
        </p:spPr>
        <p:txBody>
          <a:bodyPr/>
          <a:lstStyle>
            <a:lvl1pPr>
              <a:defRPr/>
            </a:lvl1pPr>
          </a:lstStyle>
          <a:p>
            <a:r>
              <a:rPr lang="en-US" altLang="en-US"/>
              <a:t>E X P E R I E N C E    Y O U R    A M E R I C A</a:t>
            </a:r>
          </a:p>
        </p:txBody>
      </p:sp>
    </p:spTree>
    <p:extLst>
      <p:ext uri="{BB962C8B-B14F-4D97-AF65-F5344CB8AC3E}">
        <p14:creationId xmlns:p14="http://schemas.microsoft.com/office/powerpoint/2010/main" val="197598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002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3DE800F6-606F-43B6-9962-10E1986AD36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14">
            <a:extLst>
              <a:ext uri="{FF2B5EF4-FFF2-40B4-BE49-F238E27FC236}">
                <a16:creationId xmlns:a16="http://schemas.microsoft.com/office/drawing/2014/main" id="{73DF977E-AF4E-4A40-81C0-047EFFCDF1E4}"/>
              </a:ext>
            </a:extLst>
          </p:cNvPr>
          <p:cNvSpPr>
            <a:spLocks noGrp="1" noChangeArrowheads="1"/>
          </p:cNvSpPr>
          <p:nvPr>
            <p:ph type="ftr" sz="quarter" idx="11"/>
          </p:nvPr>
        </p:nvSpPr>
        <p:spPr>
          <a:ln/>
        </p:spPr>
        <p:txBody>
          <a:bodyPr/>
          <a:lstStyle>
            <a:lvl1pPr>
              <a:defRPr/>
            </a:lvl1pPr>
          </a:lstStyle>
          <a:p>
            <a:r>
              <a:rPr lang="en-US" altLang="en-US"/>
              <a:t>E X P E R I E N C E    Y O U R    A M E R I C A</a:t>
            </a:r>
          </a:p>
        </p:txBody>
      </p:sp>
    </p:spTree>
    <p:extLst>
      <p:ext uri="{BB962C8B-B14F-4D97-AF65-F5344CB8AC3E}">
        <p14:creationId xmlns:p14="http://schemas.microsoft.com/office/powerpoint/2010/main" val="14209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7D2EA05D-9A27-4946-8F3D-C4394C4E836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14">
            <a:extLst>
              <a:ext uri="{FF2B5EF4-FFF2-40B4-BE49-F238E27FC236}">
                <a16:creationId xmlns:a16="http://schemas.microsoft.com/office/drawing/2014/main" id="{99D1E568-91E2-4F10-A1FC-370A0EAABF91}"/>
              </a:ext>
            </a:extLst>
          </p:cNvPr>
          <p:cNvSpPr>
            <a:spLocks noGrp="1" noChangeArrowheads="1"/>
          </p:cNvSpPr>
          <p:nvPr>
            <p:ph type="ftr" sz="quarter" idx="11"/>
          </p:nvPr>
        </p:nvSpPr>
        <p:spPr>
          <a:ln/>
        </p:spPr>
        <p:txBody>
          <a:bodyPr/>
          <a:lstStyle>
            <a:lvl1pPr>
              <a:defRPr/>
            </a:lvl1pPr>
          </a:lstStyle>
          <a:p>
            <a:r>
              <a:rPr lang="en-US" altLang="en-US"/>
              <a:t>E X P E R I E N C E    Y O U R    A M E R I C A</a:t>
            </a:r>
          </a:p>
        </p:txBody>
      </p:sp>
    </p:spTree>
    <p:extLst>
      <p:ext uri="{BB962C8B-B14F-4D97-AF65-F5344CB8AC3E}">
        <p14:creationId xmlns:p14="http://schemas.microsoft.com/office/powerpoint/2010/main" val="38249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BE627BA6-6437-45DC-8DB5-7851DE8239CA}"/>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14">
            <a:extLst>
              <a:ext uri="{FF2B5EF4-FFF2-40B4-BE49-F238E27FC236}">
                <a16:creationId xmlns:a16="http://schemas.microsoft.com/office/drawing/2014/main" id="{888E113C-2A67-4E8D-B62A-267C8EBD4D33}"/>
              </a:ext>
            </a:extLst>
          </p:cNvPr>
          <p:cNvSpPr>
            <a:spLocks noGrp="1" noChangeArrowheads="1"/>
          </p:cNvSpPr>
          <p:nvPr>
            <p:ph type="ftr" sz="quarter" idx="11"/>
          </p:nvPr>
        </p:nvSpPr>
        <p:spPr>
          <a:ln/>
        </p:spPr>
        <p:txBody>
          <a:bodyPr/>
          <a:lstStyle>
            <a:lvl1pPr>
              <a:defRPr/>
            </a:lvl1pPr>
          </a:lstStyle>
          <a:p>
            <a:r>
              <a:rPr lang="en-US" altLang="en-US"/>
              <a:t>E X P E R I E N C E    Y O U R    A M E R I C A</a:t>
            </a:r>
          </a:p>
        </p:txBody>
      </p:sp>
    </p:spTree>
    <p:extLst>
      <p:ext uri="{BB962C8B-B14F-4D97-AF65-F5344CB8AC3E}">
        <p14:creationId xmlns:p14="http://schemas.microsoft.com/office/powerpoint/2010/main" val="122377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C97CAE-8DC8-4491-A08F-CD99D7A8A469}"/>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14">
            <a:extLst>
              <a:ext uri="{FF2B5EF4-FFF2-40B4-BE49-F238E27FC236}">
                <a16:creationId xmlns:a16="http://schemas.microsoft.com/office/drawing/2014/main" id="{307CB26D-C3A4-48ED-87E5-904958A73634}"/>
              </a:ext>
            </a:extLst>
          </p:cNvPr>
          <p:cNvSpPr>
            <a:spLocks noGrp="1" noChangeArrowheads="1"/>
          </p:cNvSpPr>
          <p:nvPr>
            <p:ph type="ftr" sz="quarter" idx="11"/>
          </p:nvPr>
        </p:nvSpPr>
        <p:spPr>
          <a:ln/>
        </p:spPr>
        <p:txBody>
          <a:bodyPr/>
          <a:lstStyle>
            <a:lvl1pPr>
              <a:defRPr/>
            </a:lvl1pPr>
          </a:lstStyle>
          <a:p>
            <a:r>
              <a:rPr lang="en-US" altLang="en-US"/>
              <a:t>E X P E R I E N C E    Y O U R    A M E R I C A</a:t>
            </a:r>
          </a:p>
        </p:txBody>
      </p:sp>
    </p:spTree>
    <p:extLst>
      <p:ext uri="{BB962C8B-B14F-4D97-AF65-F5344CB8AC3E}">
        <p14:creationId xmlns:p14="http://schemas.microsoft.com/office/powerpoint/2010/main" val="429266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AD4CDAB8-04EB-4F8F-B507-DB72A2D3E422}"/>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14">
            <a:extLst>
              <a:ext uri="{FF2B5EF4-FFF2-40B4-BE49-F238E27FC236}">
                <a16:creationId xmlns:a16="http://schemas.microsoft.com/office/drawing/2014/main" id="{95F78587-330E-4024-8191-DE67A0AC8685}"/>
              </a:ext>
            </a:extLst>
          </p:cNvPr>
          <p:cNvSpPr>
            <a:spLocks noGrp="1" noChangeArrowheads="1"/>
          </p:cNvSpPr>
          <p:nvPr>
            <p:ph type="ftr" sz="quarter" idx="11"/>
          </p:nvPr>
        </p:nvSpPr>
        <p:spPr>
          <a:ln/>
        </p:spPr>
        <p:txBody>
          <a:bodyPr/>
          <a:lstStyle>
            <a:lvl1pPr>
              <a:defRPr/>
            </a:lvl1pPr>
          </a:lstStyle>
          <a:p>
            <a:r>
              <a:rPr lang="en-US" altLang="en-US"/>
              <a:t>E X P E R I E N C E    Y O U R    A M E R I C A</a:t>
            </a:r>
          </a:p>
        </p:txBody>
      </p:sp>
    </p:spTree>
    <p:extLst>
      <p:ext uri="{BB962C8B-B14F-4D97-AF65-F5344CB8AC3E}">
        <p14:creationId xmlns:p14="http://schemas.microsoft.com/office/powerpoint/2010/main" val="293441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BE2D45BA-5FDE-42D3-B49F-3296DB22F3F8}"/>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14">
            <a:extLst>
              <a:ext uri="{FF2B5EF4-FFF2-40B4-BE49-F238E27FC236}">
                <a16:creationId xmlns:a16="http://schemas.microsoft.com/office/drawing/2014/main" id="{F8F69C9E-8F16-476B-B748-76EC552C27DF}"/>
              </a:ext>
            </a:extLst>
          </p:cNvPr>
          <p:cNvSpPr>
            <a:spLocks noGrp="1" noChangeArrowheads="1"/>
          </p:cNvSpPr>
          <p:nvPr>
            <p:ph type="ftr" sz="quarter" idx="11"/>
          </p:nvPr>
        </p:nvSpPr>
        <p:spPr>
          <a:ln/>
        </p:spPr>
        <p:txBody>
          <a:bodyPr/>
          <a:lstStyle>
            <a:lvl1pPr>
              <a:defRPr/>
            </a:lvl1pPr>
          </a:lstStyle>
          <a:p>
            <a:r>
              <a:rPr lang="en-US" altLang="en-US"/>
              <a:t>E X P E R I E N C E    Y O U R    A M E R I C A</a:t>
            </a:r>
          </a:p>
        </p:txBody>
      </p:sp>
    </p:spTree>
    <p:extLst>
      <p:ext uri="{BB962C8B-B14F-4D97-AF65-F5344CB8AC3E}">
        <p14:creationId xmlns:p14="http://schemas.microsoft.com/office/powerpoint/2010/main" val="332463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89265"/>
        </a:solidFill>
        <a:effectLst/>
      </p:bgPr>
    </p:bg>
    <p:spTree>
      <p:nvGrpSpPr>
        <p:cNvPr id="1" name=""/>
        <p:cNvGrpSpPr/>
        <p:nvPr/>
      </p:nvGrpSpPr>
      <p:grpSpPr>
        <a:xfrm>
          <a:off x="0" y="0"/>
          <a:ext cx="0" cy="0"/>
          <a:chOff x="0" y="0"/>
          <a:chExt cx="0" cy="0"/>
        </a:xfrm>
      </p:grpSpPr>
      <p:sp>
        <p:nvSpPr>
          <p:cNvPr id="17420" name="Freeform 12">
            <a:extLst>
              <a:ext uri="{FF2B5EF4-FFF2-40B4-BE49-F238E27FC236}">
                <a16:creationId xmlns:a16="http://schemas.microsoft.com/office/drawing/2014/main" id="{645F20CA-3CF4-4C0A-8BE9-A47EB5B4CCB9}"/>
              </a:ext>
            </a:extLst>
          </p:cNvPr>
          <p:cNvSpPr>
            <a:spLocks/>
          </p:cNvSpPr>
          <p:nvPr/>
        </p:nvSpPr>
        <p:spPr bwMode="hidden">
          <a:xfrm>
            <a:off x="0" y="0"/>
            <a:ext cx="9140825"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63502B"/>
              </a:gs>
              <a:gs pos="100000">
                <a:srgbClr val="A89265"/>
              </a:gs>
            </a:gsLst>
            <a:lin ang="5400000" scaled="1"/>
          </a:gradFill>
          <a:ln w="9525">
            <a:noFill/>
            <a:round/>
            <a:headEnd/>
            <a:tailEnd/>
          </a:ln>
        </p:spPr>
        <p:txBody>
          <a:bodyPr/>
          <a:lstStyle>
            <a:lvl1pPr>
              <a:defRPr sz="2400">
                <a:solidFill>
                  <a:schemeClr val="tx1"/>
                </a:solidFill>
                <a:latin typeface="Garamond" panose="02020404030301010803" pitchFamily="18" charset="0"/>
                <a:ea typeface="ＭＳ Ｐゴシック" panose="020B0600070205080204" pitchFamily="34" charset="-128"/>
              </a:defRPr>
            </a:lvl1pPr>
            <a:lvl2pPr marL="37931725" indent="-37474525">
              <a:defRPr sz="2400">
                <a:solidFill>
                  <a:schemeClr val="tx1"/>
                </a:solidFill>
                <a:latin typeface="Garamond" panose="02020404030301010803" pitchFamily="18" charset="0"/>
                <a:ea typeface="ＭＳ Ｐゴシック" panose="020B0600070205080204" pitchFamily="34" charset="-128"/>
              </a:defRPr>
            </a:lvl2pPr>
            <a:lvl3pPr>
              <a:defRPr sz="2400">
                <a:solidFill>
                  <a:schemeClr val="tx1"/>
                </a:solidFill>
                <a:latin typeface="Garamond" panose="02020404030301010803" pitchFamily="18" charset="0"/>
                <a:ea typeface="ＭＳ Ｐゴシック" panose="020B0600070205080204" pitchFamily="34" charset="-128"/>
              </a:defRPr>
            </a:lvl3pPr>
            <a:lvl4pPr>
              <a:defRPr sz="2400">
                <a:solidFill>
                  <a:schemeClr val="tx1"/>
                </a:solidFill>
                <a:latin typeface="Garamond" panose="02020404030301010803" pitchFamily="18" charset="0"/>
                <a:ea typeface="ＭＳ Ｐゴシック" panose="020B0600070205080204" pitchFamily="34" charset="-128"/>
              </a:defRPr>
            </a:lvl4pPr>
            <a:lvl5pPr>
              <a:defRPr sz="2400">
                <a:solidFill>
                  <a:schemeClr val="tx1"/>
                </a:solidFill>
                <a:latin typeface="Garamond" panose="020204040303010108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endParaRPr lang="en-US" altLang="en-US" sz="1800"/>
          </a:p>
        </p:txBody>
      </p:sp>
      <p:pic>
        <p:nvPicPr>
          <p:cNvPr id="1027" name="Picture 18" descr="ah_background_layered2">
            <a:extLst>
              <a:ext uri="{FF2B5EF4-FFF2-40B4-BE49-F238E27FC236}">
                <a16:creationId xmlns:a16="http://schemas.microsoft.com/office/drawing/2014/main" id="{7D010121-CCA5-439F-865C-47E7B96E275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85800"/>
            <a:ext cx="47688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a:extLst>
              <a:ext uri="{FF2B5EF4-FFF2-40B4-BE49-F238E27FC236}">
                <a16:creationId xmlns:a16="http://schemas.microsoft.com/office/drawing/2014/main" id="{6B47A0B4-F0CB-4BEB-9DE6-30AEDFFD7649}"/>
              </a:ext>
            </a:extLst>
          </p:cNvPr>
          <p:cNvSpPr>
            <a:spLocks noGrp="1" noChangeArrowheads="1"/>
          </p:cNvSpPr>
          <p:nvPr>
            <p:ph type="dt" sz="half" idx="2"/>
          </p:nvPr>
        </p:nvSpPr>
        <p:spPr bwMode="auto">
          <a:xfrm>
            <a:off x="685800" y="61722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17421" name="Rectangle 13">
            <a:extLst>
              <a:ext uri="{FF2B5EF4-FFF2-40B4-BE49-F238E27FC236}">
                <a16:creationId xmlns:a16="http://schemas.microsoft.com/office/drawing/2014/main" id="{A436A054-F8E4-4554-980D-89FC281E6485}"/>
              </a:ext>
            </a:extLst>
          </p:cNvPr>
          <p:cNvSpPr>
            <a:spLocks noGrp="1" noRot="1" noChangeArrowheads="1"/>
          </p:cNvSpPr>
          <p:nvPr>
            <p:ph type="title"/>
          </p:nvPr>
        </p:nvSpPr>
        <p:spPr bwMode="auto">
          <a:xfrm>
            <a:off x="609600" y="609600"/>
            <a:ext cx="78486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22" name="Rectangle 14">
            <a:extLst>
              <a:ext uri="{FF2B5EF4-FFF2-40B4-BE49-F238E27FC236}">
                <a16:creationId xmlns:a16="http://schemas.microsoft.com/office/drawing/2014/main" id="{EC8656A6-54D9-4D49-BF13-75D4ADD69498}"/>
              </a:ext>
            </a:extLst>
          </p:cNvPr>
          <p:cNvSpPr>
            <a:spLocks noGrp="1" noChangeArrowheads="1"/>
          </p:cNvSpPr>
          <p:nvPr>
            <p:ph type="ftr" sz="quarter" idx="3"/>
          </p:nvPr>
        </p:nvSpPr>
        <p:spPr bwMode="auto">
          <a:xfrm>
            <a:off x="3124200" y="6172200"/>
            <a:ext cx="5334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Frutiger LT Std 55 Roman" panose="020B0602020204020204" pitchFamily="34" charset="0"/>
              </a:defRPr>
            </a:lvl1pPr>
          </a:lstStyle>
          <a:p>
            <a:r>
              <a:rPr lang="en-US" altLang="en-US"/>
              <a:t>E X P E R I E N C E    Y O U R    A M E R I C A</a:t>
            </a:r>
          </a:p>
        </p:txBody>
      </p:sp>
      <p:sp>
        <p:nvSpPr>
          <p:cNvPr id="17423" name="Rectangle 15">
            <a:extLst>
              <a:ext uri="{FF2B5EF4-FFF2-40B4-BE49-F238E27FC236}">
                <a16:creationId xmlns:a16="http://schemas.microsoft.com/office/drawing/2014/main" id="{E2C05D73-7D12-4AC7-A555-5EEA2202D69C}"/>
              </a:ext>
            </a:extLst>
          </p:cNvPr>
          <p:cNvSpPr>
            <a:spLocks noGrp="1" noChangeArrowheads="1"/>
          </p:cNvSpPr>
          <p:nvPr>
            <p:ph type="body" idx="1"/>
          </p:nvPr>
        </p:nvSpPr>
        <p:spPr bwMode="auto">
          <a:xfrm>
            <a:off x="609600" y="1600200"/>
            <a:ext cx="78486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25" name="Line 17">
            <a:extLst>
              <a:ext uri="{FF2B5EF4-FFF2-40B4-BE49-F238E27FC236}">
                <a16:creationId xmlns:a16="http://schemas.microsoft.com/office/drawing/2014/main" id="{17971789-3956-4BAA-BD9C-A3BEB95E82A5}"/>
              </a:ext>
            </a:extLst>
          </p:cNvPr>
          <p:cNvSpPr>
            <a:spLocks noChangeShapeType="1"/>
          </p:cNvSpPr>
          <p:nvPr userDrawn="1"/>
        </p:nvSpPr>
        <p:spPr bwMode="auto">
          <a:xfrm>
            <a:off x="685800" y="457200"/>
            <a:ext cx="7772400" cy="0"/>
          </a:xfrm>
          <a:prstGeom prst="line">
            <a:avLst/>
          </a:prstGeom>
          <a:noFill/>
          <a:ln w="152400">
            <a:solidFill>
              <a:srgbClr val="000000"/>
            </a:solidFill>
            <a:round/>
            <a:headEnd/>
            <a:tailEnd/>
          </a:ln>
          <a:effectLst/>
        </p:spPr>
        <p:txBody>
          <a:bodyPr/>
          <a:lstStyle/>
          <a:p>
            <a:pPr>
              <a:defRPr/>
            </a:pPr>
            <a:endParaRPr lang="en-US">
              <a:latin typeface="Garamond" pitchFamily="-65" charset="0"/>
              <a:ea typeface="+mn-ea"/>
            </a:endParaRPr>
          </a:p>
        </p:txBody>
      </p:sp>
    </p:spTree>
  </p:cSld>
  <p:clrMap bg1="dk2" tx1="lt1" bg2="dk1" tx2="lt2" accent1="accent1" accent2="accent2" accent3="accent3" accent4="accent4" accent5="accent5" accent6="accent6" hlink="hlink" folHlink="folHlink"/>
  <p:sldLayoutIdLst>
    <p:sldLayoutId id="2147483682"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ＭＳ Ｐゴシック" panose="020B0600070205080204" pitchFamily="34" charset="-128"/>
          <a:cs typeface="+mj-cs"/>
        </a:defRPr>
      </a:lvl1pPr>
      <a:lvl2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65" charset="0"/>
          <a:ea typeface="ＭＳ Ｐゴシック" panose="020B0600070205080204" pitchFamily="34" charset="-128"/>
        </a:defRPr>
      </a:lvl2pPr>
      <a:lvl3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65" charset="0"/>
          <a:ea typeface="ＭＳ Ｐゴシック" panose="020B0600070205080204" pitchFamily="34" charset="-128"/>
        </a:defRPr>
      </a:lvl3pPr>
      <a:lvl4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65" charset="0"/>
          <a:ea typeface="ＭＳ Ｐゴシック" panose="020B0600070205080204" pitchFamily="34" charset="-128"/>
        </a:defRPr>
      </a:lvl4pPr>
      <a:lvl5pPr algn="l" rtl="0" eaLnBrk="0" fontAlgn="base" hangingPunct="0">
        <a:spcBef>
          <a:spcPct val="0"/>
        </a:spcBef>
        <a:spcAft>
          <a:spcPct val="0"/>
        </a:spcAft>
        <a:defRPr sz="3600" b="1">
          <a:solidFill>
            <a:schemeClr val="tx2"/>
          </a:solidFill>
          <a:effectLst>
            <a:outerShdw blurRad="38100" dist="38100" dir="2700000" algn="tl">
              <a:srgbClr val="000000"/>
            </a:outerShdw>
          </a:effectLst>
          <a:latin typeface="NPSRawlinsonOT" pitchFamily="-65" charset="0"/>
          <a:ea typeface="ＭＳ Ｐゴシック" panose="020B0600070205080204" pitchFamily="34" charset="-128"/>
        </a:defRPr>
      </a:lvl5pPr>
      <a:lvl6pPr marL="4572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65" charset="0"/>
        </a:defRPr>
      </a:lvl6pPr>
      <a:lvl7pPr marL="9144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65" charset="0"/>
        </a:defRPr>
      </a:lvl7pPr>
      <a:lvl8pPr marL="13716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65" charset="0"/>
        </a:defRPr>
      </a:lvl8pPr>
      <a:lvl9pPr marL="1828800" algn="l" rtl="0" fontAlgn="base">
        <a:spcBef>
          <a:spcPct val="0"/>
        </a:spcBef>
        <a:spcAft>
          <a:spcPct val="0"/>
        </a:spcAft>
        <a:defRPr sz="3600" b="1">
          <a:solidFill>
            <a:schemeClr val="tx2"/>
          </a:solidFill>
          <a:effectLst>
            <a:outerShdw blurRad="38100" dist="38100" dir="2700000" algn="tl">
              <a:srgbClr val="000000"/>
            </a:outerShdw>
          </a:effectLst>
          <a:latin typeface="NPSRawlinsonOT" pitchFamily="-65"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200">
          <a:solidFill>
            <a:schemeClr val="tx1"/>
          </a:solidFill>
          <a:effectLst>
            <a:outerShdw blurRad="38100" dist="38100" dir="2700000" algn="tl">
              <a:srgbClr val="000000"/>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a:solidFill>
            <a:schemeClr val="tx1"/>
          </a:solidFill>
          <a:effectLst>
            <a:outerShdw blurRad="38100" dist="38100" dir="2700000" algn="tl">
              <a:srgbClr val="000000"/>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1600">
          <a:solidFill>
            <a:schemeClr val="tx1"/>
          </a:solidFill>
          <a:effectLst>
            <a:outerShdw blurRad="38100" dist="38100" dir="2700000" algn="tl">
              <a:srgbClr val="000000"/>
            </a:outerShdw>
          </a:effectLst>
          <a:latin typeface="+mn-lt"/>
          <a:ea typeface="ＭＳ Ｐゴシック" pitchFamily="-65" charset="-128"/>
        </a:defRPr>
      </a:lvl5pPr>
      <a:lvl6pPr marL="2514600" indent="-228600" algn="l" rtl="0" fontAlgn="base">
        <a:spcBef>
          <a:spcPct val="20000"/>
        </a:spcBef>
        <a:spcAft>
          <a:spcPct val="0"/>
        </a:spcAft>
        <a:buClr>
          <a:schemeClr val="hlink"/>
        </a:buClr>
        <a:buSzPct val="70000"/>
        <a:buFont typeface="Wingdings" pitchFamily="-65" charset="2"/>
        <a:buChar char="n"/>
        <a:defRPr sz="1600">
          <a:solidFill>
            <a:schemeClr val="tx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hlink"/>
        </a:buClr>
        <a:buSzPct val="70000"/>
        <a:buFont typeface="Wingdings" pitchFamily="-65" charset="2"/>
        <a:buChar char="n"/>
        <a:defRPr sz="1600">
          <a:solidFill>
            <a:schemeClr val="tx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hlink"/>
        </a:buClr>
        <a:buSzPct val="70000"/>
        <a:buFont typeface="Wingdings" pitchFamily="-65" charset="2"/>
        <a:buChar char="n"/>
        <a:defRPr sz="1600">
          <a:solidFill>
            <a:schemeClr val="tx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hlink"/>
        </a:buClr>
        <a:buSzPct val="70000"/>
        <a:buFont typeface="Wingdings" pitchFamily="-65" charset="2"/>
        <a:buChar char="n"/>
        <a:defRPr sz="1600">
          <a:solidFill>
            <a:schemeClr val="tx1"/>
          </a:solidFill>
          <a:effectLst>
            <a:outerShdw blurRad="38100" dist="38100" dir="2700000" algn="tl">
              <a:srgbClr val="000000"/>
            </a:outerShdw>
          </a:effectLst>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1">
            <a:extLst>
              <a:ext uri="{FF2B5EF4-FFF2-40B4-BE49-F238E27FC236}">
                <a16:creationId xmlns:a16="http://schemas.microsoft.com/office/drawing/2014/main" id="{460BFAA6-AA32-4866-BDF9-3D87E43A17BF}"/>
              </a:ext>
            </a:extLst>
          </p:cNvPr>
          <p:cNvSpPr>
            <a:spLocks noGrp="1" noChangeArrowheads="1"/>
          </p:cNvSpPr>
          <p:nvPr>
            <p:ph type="ftr" sz="quarter" idx="11"/>
          </p:nvPr>
        </p:nvSpPr>
        <p:spPr/>
        <p:txBody>
          <a:bodyPr/>
          <a:lstStyle>
            <a:lvl1pPr>
              <a:defRPr sz="2400">
                <a:solidFill>
                  <a:schemeClr val="tx1"/>
                </a:solidFill>
                <a:latin typeface="Garamond" panose="02020404030301010803" pitchFamily="18" charset="0"/>
                <a:ea typeface="ＭＳ Ｐゴシック" panose="020B0600070205080204" pitchFamily="34" charset="-128"/>
              </a:defRPr>
            </a:lvl1pPr>
            <a:lvl2pPr marL="37931725" indent="-37474525">
              <a:defRPr sz="2400">
                <a:solidFill>
                  <a:schemeClr val="tx1"/>
                </a:solidFill>
                <a:latin typeface="Garamond" panose="02020404030301010803" pitchFamily="18" charset="0"/>
                <a:ea typeface="ＭＳ Ｐゴシック" panose="020B0600070205080204" pitchFamily="34" charset="-128"/>
              </a:defRPr>
            </a:lvl2pPr>
            <a:lvl3pPr>
              <a:defRPr sz="2400">
                <a:solidFill>
                  <a:schemeClr val="tx1"/>
                </a:solidFill>
                <a:latin typeface="Garamond" panose="02020404030301010803" pitchFamily="18" charset="0"/>
                <a:ea typeface="ＭＳ Ｐゴシック" panose="020B0600070205080204" pitchFamily="34" charset="-128"/>
              </a:defRPr>
            </a:lvl3pPr>
            <a:lvl4pPr>
              <a:defRPr sz="2400">
                <a:solidFill>
                  <a:schemeClr val="tx1"/>
                </a:solidFill>
                <a:latin typeface="Garamond" panose="02020404030301010803" pitchFamily="18" charset="0"/>
                <a:ea typeface="ＭＳ Ｐゴシック" panose="020B0600070205080204" pitchFamily="34" charset="-128"/>
              </a:defRPr>
            </a:lvl4pPr>
            <a:lvl5pPr>
              <a:defRPr sz="2400">
                <a:solidFill>
                  <a:schemeClr val="tx1"/>
                </a:solidFill>
                <a:latin typeface="Garamond" panose="020204040303010108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r>
              <a:rPr lang="en-US" altLang="en-US" sz="1200">
                <a:latin typeface="Frutiger LT Std 55 Roman" panose="020B0602020204020204" pitchFamily="34" charset="0"/>
              </a:rPr>
              <a:t>E X P E R I E N C E    Y O U R    A M E R I C A</a:t>
            </a:r>
          </a:p>
        </p:txBody>
      </p:sp>
      <p:sp>
        <p:nvSpPr>
          <p:cNvPr id="76804" name="Rectangle 4">
            <a:extLst>
              <a:ext uri="{FF2B5EF4-FFF2-40B4-BE49-F238E27FC236}">
                <a16:creationId xmlns:a16="http://schemas.microsoft.com/office/drawing/2014/main" id="{921F8F14-9337-47DA-8DD6-E29811185959}"/>
              </a:ext>
            </a:extLst>
          </p:cNvPr>
          <p:cNvSpPr>
            <a:spLocks noGrp="1" noChangeArrowheads="1"/>
          </p:cNvSpPr>
          <p:nvPr>
            <p:ph type="ctrTitle"/>
          </p:nvPr>
        </p:nvSpPr>
        <p:spPr>
          <a:xfrm>
            <a:off x="609600" y="2400300"/>
            <a:ext cx="7620000" cy="1447800"/>
          </a:xfrm>
        </p:spPr>
        <p:txBody>
          <a:bodyPr/>
          <a:lstStyle/>
          <a:p>
            <a:pPr algn="ctr" eaLnBrk="1" hangingPunct="1"/>
            <a:r>
              <a:rPr lang="en-US" altLang="en-US" dirty="0"/>
              <a:t>Living at a Frontier Fort</a:t>
            </a:r>
          </a:p>
        </p:txBody>
      </p:sp>
      <p:sp>
        <p:nvSpPr>
          <p:cNvPr id="76805" name="Rectangle 5">
            <a:extLst>
              <a:ext uri="{FF2B5EF4-FFF2-40B4-BE49-F238E27FC236}">
                <a16:creationId xmlns:a16="http://schemas.microsoft.com/office/drawing/2014/main" id="{C7836C0E-1A06-484F-BD77-ABE6BAE2F768}"/>
              </a:ext>
            </a:extLst>
          </p:cNvPr>
          <p:cNvSpPr>
            <a:spLocks noGrp="1" noChangeArrowheads="1"/>
          </p:cNvSpPr>
          <p:nvPr>
            <p:ph type="subTitle" idx="1"/>
          </p:nvPr>
        </p:nvSpPr>
        <p:spPr/>
        <p:txBody>
          <a:bodyPr/>
          <a:lstStyle/>
          <a:p>
            <a:pPr algn="ctr" eaLnBrk="1" hangingPunct="1">
              <a:buFont typeface="Wingdings" panose="05000000000000000000" pitchFamily="2" charset="2"/>
              <a:buNone/>
            </a:pPr>
            <a:r>
              <a:rPr lang="en-US" altLang="en-US" dirty="0"/>
              <a:t>Life at Fort </a:t>
            </a:r>
            <a:r>
              <a:rPr lang="en-US" altLang="en-US" dirty="0" err="1"/>
              <a:t>Larned</a:t>
            </a:r>
            <a:endParaRPr lang="en-US" altLang="en-US" dirty="0"/>
          </a:p>
          <a:p>
            <a:pPr eaLnBrk="1" hangingPunct="1">
              <a:buFont typeface="Wingdings" panose="05000000000000000000" pitchFamily="2" charset="2"/>
              <a:buNone/>
            </a:pPr>
            <a:endParaRPr lang="en-US" altLang="en-US" dirty="0"/>
          </a:p>
        </p:txBody>
      </p:sp>
      <p:pic>
        <p:nvPicPr>
          <p:cNvPr id="13317" name="Picture 6" descr="ah_large_shaded_4c">
            <a:extLst>
              <a:ext uri="{FF2B5EF4-FFF2-40B4-BE49-F238E27FC236}">
                <a16:creationId xmlns:a16="http://schemas.microsoft.com/office/drawing/2014/main" id="{ACE0CEB0-7AA3-4F3D-8282-23B142DF1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588" y="609600"/>
            <a:ext cx="9921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8FCE6C31-EAC8-49A3-85D2-98B5A7CBE4CC}"/>
              </a:ext>
            </a:extLst>
          </p:cNvPr>
          <p:cNvSpPr txBox="1">
            <a:spLocks noChangeArrowheads="1"/>
          </p:cNvSpPr>
          <p:nvPr/>
        </p:nvSpPr>
        <p:spPr bwMode="auto">
          <a:xfrm>
            <a:off x="609600" y="609600"/>
            <a:ext cx="3749744" cy="1061829"/>
          </a:xfrm>
          <a:prstGeom prst="rect">
            <a:avLst/>
          </a:prstGeom>
          <a:noFill/>
          <a:ln w="9525">
            <a:noFill/>
            <a:miter lim="800000"/>
            <a:headEnd/>
            <a:tailEnd/>
          </a:ln>
          <a:effectLst/>
        </p:spPr>
        <p:txBody>
          <a:bodyPr wrap="none">
            <a:spAutoFit/>
          </a:bodyPr>
          <a:lstStyle>
            <a:lvl1pPr>
              <a:defRPr sz="2400">
                <a:solidFill>
                  <a:schemeClr val="tx1"/>
                </a:solidFill>
                <a:latin typeface="Garamond" panose="02020404030301010803" pitchFamily="18" charset="0"/>
                <a:ea typeface="ＭＳ Ｐゴシック" panose="020B0600070205080204" pitchFamily="34" charset="-128"/>
              </a:defRPr>
            </a:lvl1pPr>
            <a:lvl2pPr marL="37931725" indent="-37474525">
              <a:defRPr sz="2400">
                <a:solidFill>
                  <a:schemeClr val="tx1"/>
                </a:solidFill>
                <a:latin typeface="Garamond" panose="02020404030301010803" pitchFamily="18" charset="0"/>
                <a:ea typeface="ＭＳ Ｐゴシック" panose="020B0600070205080204" pitchFamily="34" charset="-128"/>
              </a:defRPr>
            </a:lvl2pPr>
            <a:lvl3pPr>
              <a:defRPr sz="2400">
                <a:solidFill>
                  <a:schemeClr val="tx1"/>
                </a:solidFill>
                <a:latin typeface="Garamond" panose="02020404030301010803" pitchFamily="18" charset="0"/>
                <a:ea typeface="ＭＳ Ｐゴシック" panose="020B0600070205080204" pitchFamily="34" charset="-128"/>
              </a:defRPr>
            </a:lvl3pPr>
            <a:lvl4pPr>
              <a:defRPr sz="2400">
                <a:solidFill>
                  <a:schemeClr val="tx1"/>
                </a:solidFill>
                <a:latin typeface="Garamond" panose="02020404030301010803" pitchFamily="18" charset="0"/>
                <a:ea typeface="ＭＳ Ｐゴシック" panose="020B0600070205080204" pitchFamily="34" charset="-128"/>
              </a:defRPr>
            </a:lvl4pPr>
            <a:lvl5pPr>
              <a:defRPr sz="2400">
                <a:solidFill>
                  <a:schemeClr val="tx1"/>
                </a:solidFill>
                <a:latin typeface="Garamond" panose="020204040303010108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r>
              <a:rPr lang="en-US" altLang="en-US" sz="1800" dirty="0">
                <a:effectLst>
                  <a:outerShdw blurRad="38100" dist="38100" dir="2700000" algn="tl">
                    <a:srgbClr val="000000"/>
                  </a:outerShdw>
                </a:effectLst>
                <a:latin typeface="Frutiger LT Std 55 Roman" panose="020B0602020204020204" pitchFamily="34" charset="0"/>
              </a:rPr>
              <a:t>National Park Service</a:t>
            </a:r>
          </a:p>
          <a:p>
            <a:r>
              <a:rPr lang="en-US" altLang="en-US" sz="1800" dirty="0">
                <a:effectLst>
                  <a:outerShdw blurRad="38100" dist="38100" dir="2700000" algn="tl">
                    <a:srgbClr val="000000"/>
                  </a:outerShdw>
                </a:effectLst>
                <a:latin typeface="Frutiger LT Std 55 Roman" panose="020B0602020204020204" pitchFamily="34" charset="0"/>
              </a:rPr>
              <a:t>U.S. Department of the Interior</a:t>
            </a:r>
          </a:p>
          <a:p>
            <a:endParaRPr lang="en-US" altLang="en-US" sz="900" dirty="0">
              <a:effectLst>
                <a:outerShdw blurRad="38100" dist="38100" dir="2700000" algn="tl">
                  <a:srgbClr val="000000"/>
                </a:outerShdw>
              </a:effectLst>
              <a:latin typeface="Frutiger LT Std 55 Roman" panose="020B0602020204020204" pitchFamily="34" charset="0"/>
            </a:endParaRPr>
          </a:p>
          <a:p>
            <a:r>
              <a:rPr lang="en-US" altLang="en-US" sz="1800" dirty="0">
                <a:effectLst>
                  <a:outerShdw blurRad="38100" dist="38100" dir="2700000" algn="tl">
                    <a:srgbClr val="000000"/>
                  </a:outerShdw>
                </a:effectLst>
                <a:latin typeface="Frutiger LT Std 55 Roman" panose="020B0602020204020204" pitchFamily="34" charset="0"/>
              </a:rPr>
              <a:t>Fort Larned National Historic Site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0867F-21E3-4AD6-8534-2180C707F309}"/>
              </a:ext>
            </a:extLst>
          </p:cNvPr>
          <p:cNvSpPr>
            <a:spLocks noGrp="1"/>
          </p:cNvSpPr>
          <p:nvPr>
            <p:ph type="title"/>
          </p:nvPr>
        </p:nvSpPr>
        <p:spPr>
          <a:xfrm>
            <a:off x="609600" y="716844"/>
            <a:ext cx="7848600" cy="685800"/>
          </a:xfrm>
        </p:spPr>
        <p:txBody>
          <a:bodyPr/>
          <a:lstStyle/>
          <a:p>
            <a:pPr algn="ctr"/>
            <a:r>
              <a:rPr lang="en-US" dirty="0"/>
              <a:t>Post Surgeon</a:t>
            </a:r>
          </a:p>
        </p:txBody>
      </p:sp>
      <p:pic>
        <p:nvPicPr>
          <p:cNvPr id="7" name="Content Placeholder 6" descr="A room of hospital beds. A wood stove is in the center of the room. &#10;">
            <a:extLst>
              <a:ext uri="{FF2B5EF4-FFF2-40B4-BE49-F238E27FC236}">
                <a16:creationId xmlns:a16="http://schemas.microsoft.com/office/drawing/2014/main" id="{EF8D594F-BF9C-4E04-9D55-82D90587E94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066800" y="4698053"/>
            <a:ext cx="6705600" cy="1706573"/>
          </a:xfrm>
        </p:spPr>
      </p:pic>
      <p:sp>
        <p:nvSpPr>
          <p:cNvPr id="4" name="Content Placeholder 3">
            <a:extLst>
              <a:ext uri="{FF2B5EF4-FFF2-40B4-BE49-F238E27FC236}">
                <a16:creationId xmlns:a16="http://schemas.microsoft.com/office/drawing/2014/main" id="{3A166EBF-DFFE-4BE5-8317-280B1E866778}"/>
              </a:ext>
            </a:extLst>
          </p:cNvPr>
          <p:cNvSpPr>
            <a:spLocks noGrp="1"/>
          </p:cNvSpPr>
          <p:nvPr>
            <p:ph sz="half" idx="2"/>
          </p:nvPr>
        </p:nvSpPr>
        <p:spPr/>
        <p:txBody>
          <a:bodyPr/>
          <a:lstStyle/>
          <a:p>
            <a:r>
              <a:rPr lang="en-US" sz="1800" dirty="0">
                <a:effectLst/>
              </a:rPr>
              <a:t>The post surgeon was an officer and lived in the officer’s quarters. </a:t>
            </a:r>
          </a:p>
          <a:p>
            <a:r>
              <a:rPr lang="en-US" sz="1800" dirty="0">
                <a:effectLst/>
              </a:rPr>
              <a:t>He provided treatment, including surgery, for the soldiers as well as civilians. </a:t>
            </a:r>
          </a:p>
          <a:p>
            <a:r>
              <a:rPr lang="en-US" sz="1800" dirty="0">
                <a:effectLst/>
              </a:rPr>
              <a:t>He also recorded the weather and other scientific data including plant and animal life around the fort.</a:t>
            </a:r>
          </a:p>
          <a:p>
            <a:endParaRPr lang="en-US" dirty="0"/>
          </a:p>
        </p:txBody>
      </p:sp>
      <p:sp>
        <p:nvSpPr>
          <p:cNvPr id="5" name="Footer Placeholder 4">
            <a:extLst>
              <a:ext uri="{FF2B5EF4-FFF2-40B4-BE49-F238E27FC236}">
                <a16:creationId xmlns:a16="http://schemas.microsoft.com/office/drawing/2014/main" id="{D1EE70DE-753F-4B24-B836-1D0BC2136FA6}"/>
              </a:ext>
            </a:extLst>
          </p:cNvPr>
          <p:cNvSpPr>
            <a:spLocks noGrp="1"/>
          </p:cNvSpPr>
          <p:nvPr>
            <p:ph type="ftr" sz="quarter" idx="11"/>
          </p:nvPr>
        </p:nvSpPr>
        <p:spPr>
          <a:xfrm>
            <a:off x="3124200" y="6248400"/>
            <a:ext cx="5334000" cy="476250"/>
          </a:xfrm>
        </p:spPr>
        <p:txBody>
          <a:bodyPr/>
          <a:lstStyle/>
          <a:p>
            <a:r>
              <a:rPr lang="en-US" altLang="en-US" dirty="0"/>
              <a:t>E X P E R I E N C E    Y O U R    A M E R I C A</a:t>
            </a:r>
          </a:p>
        </p:txBody>
      </p:sp>
      <p:pic>
        <p:nvPicPr>
          <p:cNvPr id="9" name="Picture 8" descr="A large wall with built in cabinet containing glass bottles. ">
            <a:extLst>
              <a:ext uri="{FF2B5EF4-FFF2-40B4-BE49-F238E27FC236}">
                <a16:creationId xmlns:a16="http://schemas.microsoft.com/office/drawing/2014/main" id="{2068706A-D399-44E4-BEE2-965D55A6AC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600199"/>
            <a:ext cx="3848100" cy="2886075"/>
          </a:xfrm>
          <a:prstGeom prst="rect">
            <a:avLst/>
          </a:prstGeom>
        </p:spPr>
      </p:pic>
    </p:spTree>
    <p:extLst>
      <p:ext uri="{BB962C8B-B14F-4D97-AF65-F5344CB8AC3E}">
        <p14:creationId xmlns:p14="http://schemas.microsoft.com/office/powerpoint/2010/main" val="389602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1717-CA36-4A26-8326-65FEDD31A1F5}"/>
              </a:ext>
            </a:extLst>
          </p:cNvPr>
          <p:cNvSpPr>
            <a:spLocks noGrp="1"/>
          </p:cNvSpPr>
          <p:nvPr>
            <p:ph type="title"/>
          </p:nvPr>
        </p:nvSpPr>
        <p:spPr>
          <a:xfrm>
            <a:off x="609600" y="819150"/>
            <a:ext cx="7848600" cy="685800"/>
          </a:xfrm>
        </p:spPr>
        <p:txBody>
          <a:bodyPr/>
          <a:lstStyle/>
          <a:p>
            <a:pPr algn="ctr"/>
            <a:r>
              <a:rPr lang="en-US" dirty="0"/>
              <a:t>Indian Agent</a:t>
            </a:r>
          </a:p>
        </p:txBody>
      </p:sp>
      <p:sp>
        <p:nvSpPr>
          <p:cNvPr id="3" name="Content Placeholder 2">
            <a:extLst>
              <a:ext uri="{FF2B5EF4-FFF2-40B4-BE49-F238E27FC236}">
                <a16:creationId xmlns:a16="http://schemas.microsoft.com/office/drawing/2014/main" id="{A142BB20-2A16-4920-998D-ED2E13692C7A}"/>
              </a:ext>
            </a:extLst>
          </p:cNvPr>
          <p:cNvSpPr>
            <a:spLocks noGrp="1"/>
          </p:cNvSpPr>
          <p:nvPr>
            <p:ph sz="half" idx="1"/>
          </p:nvPr>
        </p:nvSpPr>
        <p:spPr>
          <a:xfrm>
            <a:off x="609600" y="2256008"/>
            <a:ext cx="3848100" cy="3916192"/>
          </a:xfrm>
        </p:spPr>
        <p:txBody>
          <a:bodyPr/>
          <a:lstStyle/>
          <a:p>
            <a:r>
              <a:rPr lang="en-US" sz="1800" dirty="0">
                <a:effectLst/>
              </a:rPr>
              <a:t>The Indian agent interacted with Native American tribes on behalf of the United States government. </a:t>
            </a:r>
          </a:p>
          <a:p>
            <a:r>
              <a:rPr lang="en-US" sz="1800" dirty="0">
                <a:effectLst/>
              </a:rPr>
              <a:t>He helped negotiate peace treaties and provided annuities, payments of money or supplies, to the tribes.</a:t>
            </a:r>
            <a:endParaRPr lang="en-US" sz="1800" dirty="0"/>
          </a:p>
        </p:txBody>
      </p:sp>
      <p:pic>
        <p:nvPicPr>
          <p:cNvPr id="7" name="Content Placeholder 6" descr="A black and white photo of a man dressed in a black coat, black vest, and dark pants.">
            <a:extLst>
              <a:ext uri="{FF2B5EF4-FFF2-40B4-BE49-F238E27FC236}">
                <a16:creationId xmlns:a16="http://schemas.microsoft.com/office/drawing/2014/main" id="{0E661716-ED23-41EB-B8CB-20A79DB83178}"/>
              </a:ext>
            </a:extLst>
          </p:cNvPr>
          <p:cNvPicPr>
            <a:picLocks noGrp="1" noChangeAspect="1"/>
          </p:cNvPicPr>
          <p:nvPr>
            <p:ph sz="half" idx="2"/>
          </p:nvPr>
        </p:nvPicPr>
        <p:blipFill>
          <a:blip r:embed="rId3"/>
          <a:stretch>
            <a:fillRect/>
          </a:stretch>
        </p:blipFill>
        <p:spPr>
          <a:xfrm>
            <a:off x="5181600" y="1676400"/>
            <a:ext cx="2447617" cy="3916192"/>
          </a:xfrm>
        </p:spPr>
      </p:pic>
      <p:sp>
        <p:nvSpPr>
          <p:cNvPr id="5" name="Footer Placeholder 4">
            <a:extLst>
              <a:ext uri="{FF2B5EF4-FFF2-40B4-BE49-F238E27FC236}">
                <a16:creationId xmlns:a16="http://schemas.microsoft.com/office/drawing/2014/main" id="{4661FCB9-931E-41A8-B24E-1B632650C3E7}"/>
              </a:ext>
            </a:extLst>
          </p:cNvPr>
          <p:cNvSpPr>
            <a:spLocks noGrp="1"/>
          </p:cNvSpPr>
          <p:nvPr>
            <p:ph type="ftr" sz="quarter" idx="11"/>
          </p:nvPr>
        </p:nvSpPr>
        <p:spPr/>
        <p:txBody>
          <a:bodyPr/>
          <a:lstStyle/>
          <a:p>
            <a:r>
              <a:rPr lang="en-US" altLang="en-US"/>
              <a:t>E X P E R I E N C E    Y O U R    A M E R I C A</a:t>
            </a:r>
          </a:p>
        </p:txBody>
      </p:sp>
      <p:sp>
        <p:nvSpPr>
          <p:cNvPr id="8" name="TextBox 7">
            <a:extLst>
              <a:ext uri="{FF2B5EF4-FFF2-40B4-BE49-F238E27FC236}">
                <a16:creationId xmlns:a16="http://schemas.microsoft.com/office/drawing/2014/main" id="{0A4C45C8-857D-426A-B9C4-D3368348A3E8}"/>
              </a:ext>
            </a:extLst>
          </p:cNvPr>
          <p:cNvSpPr txBox="1"/>
          <p:nvPr/>
        </p:nvSpPr>
        <p:spPr>
          <a:xfrm>
            <a:off x="4843308" y="5592592"/>
            <a:ext cx="3124200" cy="738664"/>
          </a:xfrm>
          <a:prstGeom prst="rect">
            <a:avLst/>
          </a:prstGeom>
          <a:noFill/>
        </p:spPr>
        <p:txBody>
          <a:bodyPr wrap="square" rtlCol="0">
            <a:spAutoFit/>
          </a:bodyPr>
          <a:lstStyle/>
          <a:p>
            <a:pPr algn="ctr"/>
            <a:r>
              <a:rPr lang="en-US" sz="1400" dirty="0">
                <a:latin typeface="+mn-lt"/>
              </a:rPr>
              <a:t>Edward Wynkoop </a:t>
            </a:r>
          </a:p>
          <a:p>
            <a:pPr algn="ctr"/>
            <a:r>
              <a:rPr lang="en-US" sz="1400" dirty="0">
                <a:latin typeface="+mn-lt"/>
              </a:rPr>
              <a:t>Indian Agent at Fort Larned </a:t>
            </a:r>
          </a:p>
          <a:p>
            <a:pPr algn="ctr"/>
            <a:r>
              <a:rPr lang="en-US" sz="1400" dirty="0">
                <a:latin typeface="+mn-lt"/>
              </a:rPr>
              <a:t>1866-1868</a:t>
            </a:r>
          </a:p>
        </p:txBody>
      </p:sp>
    </p:spTree>
    <p:extLst>
      <p:ext uri="{BB962C8B-B14F-4D97-AF65-F5344CB8AC3E}">
        <p14:creationId xmlns:p14="http://schemas.microsoft.com/office/powerpoint/2010/main" val="134135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EBE02-9910-4AA6-87AE-0E9D5CC9FC2F}"/>
              </a:ext>
            </a:extLst>
          </p:cNvPr>
          <p:cNvSpPr>
            <a:spLocks noGrp="1"/>
          </p:cNvSpPr>
          <p:nvPr>
            <p:ph type="title"/>
          </p:nvPr>
        </p:nvSpPr>
        <p:spPr/>
        <p:txBody>
          <a:bodyPr/>
          <a:lstStyle/>
          <a:p>
            <a:pPr algn="ctr"/>
            <a:r>
              <a:rPr lang="en-US" dirty="0"/>
              <a:t>Commissary</a:t>
            </a:r>
          </a:p>
        </p:txBody>
      </p:sp>
      <p:sp>
        <p:nvSpPr>
          <p:cNvPr id="3" name="Content Placeholder 2">
            <a:extLst>
              <a:ext uri="{FF2B5EF4-FFF2-40B4-BE49-F238E27FC236}">
                <a16:creationId xmlns:a16="http://schemas.microsoft.com/office/drawing/2014/main" id="{13B20408-AE27-4862-8608-D119DD4F969D}"/>
              </a:ext>
            </a:extLst>
          </p:cNvPr>
          <p:cNvSpPr>
            <a:spLocks noGrp="1"/>
          </p:cNvSpPr>
          <p:nvPr>
            <p:ph sz="half" idx="1"/>
          </p:nvPr>
        </p:nvSpPr>
        <p:spPr>
          <a:xfrm>
            <a:off x="609600" y="1752600"/>
            <a:ext cx="3848100" cy="4419600"/>
          </a:xfrm>
        </p:spPr>
        <p:txBody>
          <a:bodyPr/>
          <a:lstStyle/>
          <a:p>
            <a:r>
              <a:rPr lang="en-US" sz="1800" dirty="0">
                <a:effectLst/>
              </a:rPr>
              <a:t>The commissary was where the food rations from the army were issued to the enlisted men. </a:t>
            </a:r>
          </a:p>
          <a:p>
            <a:r>
              <a:rPr lang="en-US" sz="1800" dirty="0">
                <a:effectLst/>
              </a:rPr>
              <a:t>At best, the food supply at Fort Larned left a little to be desired. </a:t>
            </a:r>
          </a:p>
          <a:p>
            <a:r>
              <a:rPr lang="en-US" sz="1800" dirty="0">
                <a:effectLst/>
              </a:rPr>
              <a:t>Fresh vegetables and fruits were very rare.  They were sometimes available in the </a:t>
            </a:r>
            <a:r>
              <a:rPr lang="en-US" sz="1800" dirty="0" err="1">
                <a:effectLst/>
              </a:rPr>
              <a:t>sutler’s</a:t>
            </a:r>
            <a:r>
              <a:rPr lang="en-US" sz="1800" dirty="0">
                <a:effectLst/>
              </a:rPr>
              <a:t> store. </a:t>
            </a:r>
            <a:endParaRPr lang="en-US" sz="1800" dirty="0"/>
          </a:p>
        </p:txBody>
      </p:sp>
      <p:sp>
        <p:nvSpPr>
          <p:cNvPr id="5" name="Footer Placeholder 4">
            <a:extLst>
              <a:ext uri="{FF2B5EF4-FFF2-40B4-BE49-F238E27FC236}">
                <a16:creationId xmlns:a16="http://schemas.microsoft.com/office/drawing/2014/main" id="{D93F8C07-8249-4A2A-B036-221E47FC7F4C}"/>
              </a:ext>
            </a:extLst>
          </p:cNvPr>
          <p:cNvSpPr>
            <a:spLocks noGrp="1"/>
          </p:cNvSpPr>
          <p:nvPr>
            <p:ph type="ftr" sz="quarter" idx="11"/>
          </p:nvPr>
        </p:nvSpPr>
        <p:spPr/>
        <p:txBody>
          <a:bodyPr/>
          <a:lstStyle/>
          <a:p>
            <a:r>
              <a:rPr lang="en-US" altLang="en-US"/>
              <a:t>E X P E R I E N C E    Y O U R    A M E R I C A</a:t>
            </a:r>
          </a:p>
        </p:txBody>
      </p:sp>
      <p:pic>
        <p:nvPicPr>
          <p:cNvPr id="11" name="Content Placeholder 10" descr="A large room full of food goods. Cans be found on the shelves in the background. A table containing fruits and veggies is in the foreground">
            <a:extLst>
              <a:ext uri="{FF2B5EF4-FFF2-40B4-BE49-F238E27FC236}">
                <a16:creationId xmlns:a16="http://schemas.microsoft.com/office/drawing/2014/main" id="{833A011E-6F42-4CA7-9440-75B05BEB592D}"/>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12669" y="2519362"/>
            <a:ext cx="3848100" cy="2886075"/>
          </a:xfrm>
        </p:spPr>
      </p:pic>
    </p:spTree>
    <p:extLst>
      <p:ext uri="{BB962C8B-B14F-4D97-AF65-F5344CB8AC3E}">
        <p14:creationId xmlns:p14="http://schemas.microsoft.com/office/powerpoint/2010/main" val="3099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4A41-233E-4279-B2CF-A2BA4AAEAA8C}"/>
              </a:ext>
            </a:extLst>
          </p:cNvPr>
          <p:cNvSpPr>
            <a:spLocks noGrp="1"/>
          </p:cNvSpPr>
          <p:nvPr>
            <p:ph type="title"/>
          </p:nvPr>
        </p:nvSpPr>
        <p:spPr/>
        <p:txBody>
          <a:bodyPr/>
          <a:lstStyle/>
          <a:p>
            <a:pPr algn="ctr"/>
            <a:r>
              <a:rPr lang="en-US" dirty="0" err="1"/>
              <a:t>Sutler</a:t>
            </a:r>
            <a:endParaRPr lang="en-US" dirty="0"/>
          </a:p>
        </p:txBody>
      </p:sp>
      <p:sp>
        <p:nvSpPr>
          <p:cNvPr id="4" name="Content Placeholder 3">
            <a:extLst>
              <a:ext uri="{FF2B5EF4-FFF2-40B4-BE49-F238E27FC236}">
                <a16:creationId xmlns:a16="http://schemas.microsoft.com/office/drawing/2014/main" id="{14ED1B4C-068A-410C-B46B-8806B43A22E3}"/>
              </a:ext>
            </a:extLst>
          </p:cNvPr>
          <p:cNvSpPr>
            <a:spLocks noGrp="1"/>
          </p:cNvSpPr>
          <p:nvPr>
            <p:ph sz="half" idx="2"/>
          </p:nvPr>
        </p:nvSpPr>
        <p:spPr>
          <a:xfrm>
            <a:off x="4610100" y="1295400"/>
            <a:ext cx="3848100" cy="4572000"/>
          </a:xfrm>
        </p:spPr>
        <p:txBody>
          <a:bodyPr/>
          <a:lstStyle/>
          <a:p>
            <a:r>
              <a:rPr lang="en-US" sz="1800" dirty="0">
                <a:effectLst/>
              </a:rPr>
              <a:t>The </a:t>
            </a:r>
            <a:r>
              <a:rPr lang="en-US" sz="1800" dirty="0" err="1">
                <a:effectLst/>
              </a:rPr>
              <a:t>sutler</a:t>
            </a:r>
            <a:r>
              <a:rPr lang="en-US" sz="1800" dirty="0">
                <a:effectLst/>
              </a:rPr>
              <a:t> was a civilian (not a member of the military) who sold items to the soldiers including food, tobacco, toothbrushes, candy, books, playing cards, pencils, papers, and other personal items. </a:t>
            </a:r>
          </a:p>
          <a:p>
            <a:r>
              <a:rPr lang="en-US" sz="1800" dirty="0">
                <a:effectLst/>
              </a:rPr>
              <a:t>Prices were high. They were set by the military. </a:t>
            </a:r>
          </a:p>
          <a:p>
            <a:r>
              <a:rPr lang="en-US" sz="1800" dirty="0">
                <a:effectLst/>
              </a:rPr>
              <a:t>He would also trade with local Native Americans and travelers along the Santa Fe Trail. </a:t>
            </a:r>
          </a:p>
          <a:p>
            <a:r>
              <a:rPr lang="en-US" sz="1800" dirty="0">
                <a:effectLst/>
              </a:rPr>
              <a:t>The </a:t>
            </a:r>
            <a:r>
              <a:rPr lang="en-US" sz="1800" dirty="0" err="1">
                <a:effectLst/>
              </a:rPr>
              <a:t>sutler’s</a:t>
            </a:r>
            <a:r>
              <a:rPr lang="en-US" sz="1800" dirty="0">
                <a:effectLst/>
              </a:rPr>
              <a:t> store was a popular place for the soldiers to gather and play games</a:t>
            </a:r>
            <a:r>
              <a:rPr lang="en-US" sz="2000" dirty="0">
                <a:effectLst/>
              </a:rPr>
              <a:t>. </a:t>
            </a:r>
          </a:p>
          <a:p>
            <a:pPr lvl="1"/>
            <a:r>
              <a:rPr lang="en-US" sz="1600" dirty="0">
                <a:effectLst/>
              </a:rPr>
              <a:t>The store at Fort Larned even had a bowling alley!</a:t>
            </a:r>
            <a:endParaRPr lang="en-US" sz="1600" dirty="0"/>
          </a:p>
          <a:p>
            <a:endParaRPr lang="en-US" dirty="0"/>
          </a:p>
        </p:txBody>
      </p:sp>
      <p:sp>
        <p:nvSpPr>
          <p:cNvPr id="5" name="Footer Placeholder 4">
            <a:extLst>
              <a:ext uri="{FF2B5EF4-FFF2-40B4-BE49-F238E27FC236}">
                <a16:creationId xmlns:a16="http://schemas.microsoft.com/office/drawing/2014/main" id="{60CBF17F-E1A2-480B-8B52-8E0BF86FFAC3}"/>
              </a:ext>
            </a:extLst>
          </p:cNvPr>
          <p:cNvSpPr>
            <a:spLocks noGrp="1"/>
          </p:cNvSpPr>
          <p:nvPr>
            <p:ph type="ftr" sz="quarter" idx="11"/>
          </p:nvPr>
        </p:nvSpPr>
        <p:spPr/>
        <p:txBody>
          <a:bodyPr/>
          <a:lstStyle/>
          <a:p>
            <a:r>
              <a:rPr lang="en-US" altLang="en-US"/>
              <a:t>E X P E R I E N C E    Y O U R    A M E R I C A</a:t>
            </a:r>
          </a:p>
        </p:txBody>
      </p:sp>
      <p:pic>
        <p:nvPicPr>
          <p:cNvPr id="9" name="Content Placeholder 8" descr="A black and white photo of a stone house.">
            <a:extLst>
              <a:ext uri="{FF2B5EF4-FFF2-40B4-BE49-F238E27FC236}">
                <a16:creationId xmlns:a16="http://schemas.microsoft.com/office/drawing/2014/main" id="{EA6B0EF7-AF8A-4A01-9565-2A0E3C51BCFE}"/>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66725" y="1370144"/>
            <a:ext cx="3848100" cy="2163631"/>
          </a:xfrm>
        </p:spPr>
      </p:pic>
      <p:pic>
        <p:nvPicPr>
          <p:cNvPr id="11" name="Picture 10" descr="A sketch of a group of men in a 19th century supply store.">
            <a:extLst>
              <a:ext uri="{FF2B5EF4-FFF2-40B4-BE49-F238E27FC236}">
                <a16:creationId xmlns:a16="http://schemas.microsoft.com/office/drawing/2014/main" id="{3D5A6C38-4FAA-457B-8CBD-52BB4104B1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366" y="3869774"/>
            <a:ext cx="3817459" cy="2896244"/>
          </a:xfrm>
          <a:prstGeom prst="rect">
            <a:avLst/>
          </a:prstGeom>
        </p:spPr>
      </p:pic>
      <p:sp>
        <p:nvSpPr>
          <p:cNvPr id="12" name="TextBox 11">
            <a:extLst>
              <a:ext uri="{FF2B5EF4-FFF2-40B4-BE49-F238E27FC236}">
                <a16:creationId xmlns:a16="http://schemas.microsoft.com/office/drawing/2014/main" id="{1BB7EB26-BBEC-4812-9400-1ECA4C1706C8}"/>
              </a:ext>
            </a:extLst>
          </p:cNvPr>
          <p:cNvSpPr txBox="1"/>
          <p:nvPr/>
        </p:nvSpPr>
        <p:spPr>
          <a:xfrm>
            <a:off x="843995" y="3533775"/>
            <a:ext cx="3124200" cy="307777"/>
          </a:xfrm>
          <a:prstGeom prst="rect">
            <a:avLst/>
          </a:prstGeom>
          <a:noFill/>
        </p:spPr>
        <p:txBody>
          <a:bodyPr wrap="square" rtlCol="0">
            <a:spAutoFit/>
          </a:bodyPr>
          <a:lstStyle/>
          <a:p>
            <a:pPr algn="ctr"/>
            <a:r>
              <a:rPr lang="en-US" sz="1400" dirty="0">
                <a:latin typeface="+mn-lt"/>
                <a:ea typeface="ＭＳ Ｐゴシック" pitchFamily="-65" charset="-128"/>
              </a:rPr>
              <a:t>Fort Larned </a:t>
            </a:r>
            <a:r>
              <a:rPr lang="en-US" sz="1400" dirty="0" err="1">
                <a:latin typeface="+mn-lt"/>
                <a:ea typeface="ＭＳ Ｐゴシック" pitchFamily="-65" charset="-128"/>
              </a:rPr>
              <a:t>Sutler</a:t>
            </a:r>
            <a:r>
              <a:rPr lang="en-US" sz="1400" dirty="0">
                <a:latin typeface="+mn-lt"/>
                <a:ea typeface="ＭＳ Ｐゴシック" pitchFamily="-65" charset="-128"/>
              </a:rPr>
              <a:t> Store</a:t>
            </a:r>
          </a:p>
        </p:txBody>
      </p:sp>
    </p:spTree>
    <p:extLst>
      <p:ext uri="{BB962C8B-B14F-4D97-AF65-F5344CB8AC3E}">
        <p14:creationId xmlns:p14="http://schemas.microsoft.com/office/powerpoint/2010/main" val="79652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8FE88-8134-42C6-B1FB-6C5B19355349}"/>
              </a:ext>
            </a:extLst>
          </p:cNvPr>
          <p:cNvSpPr>
            <a:spLocks noGrp="1"/>
          </p:cNvSpPr>
          <p:nvPr>
            <p:ph type="title"/>
          </p:nvPr>
        </p:nvSpPr>
        <p:spPr>
          <a:xfrm>
            <a:off x="609600" y="721078"/>
            <a:ext cx="7848600" cy="685800"/>
          </a:xfrm>
        </p:spPr>
        <p:txBody>
          <a:bodyPr/>
          <a:lstStyle/>
          <a:p>
            <a:pPr algn="ctr"/>
            <a:r>
              <a:rPr lang="en-US" dirty="0"/>
              <a:t>Quartermaster</a:t>
            </a:r>
          </a:p>
        </p:txBody>
      </p:sp>
      <p:pic>
        <p:nvPicPr>
          <p:cNvPr id="7" name="Content Placeholder 6" descr="A man stands behind a counter. Behind him are shelves containing clothing items. ">
            <a:extLst>
              <a:ext uri="{FF2B5EF4-FFF2-40B4-BE49-F238E27FC236}">
                <a16:creationId xmlns:a16="http://schemas.microsoft.com/office/drawing/2014/main" id="{84C227A7-63E1-42A5-925D-C4461B665437}"/>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368300" y="2095500"/>
            <a:ext cx="4165600" cy="3124200"/>
          </a:xfrm>
        </p:spPr>
      </p:pic>
      <p:sp>
        <p:nvSpPr>
          <p:cNvPr id="4" name="Content Placeholder 3">
            <a:extLst>
              <a:ext uri="{FF2B5EF4-FFF2-40B4-BE49-F238E27FC236}">
                <a16:creationId xmlns:a16="http://schemas.microsoft.com/office/drawing/2014/main" id="{1BD5E34E-166D-4023-AAA5-4E133C1235BB}"/>
              </a:ext>
            </a:extLst>
          </p:cNvPr>
          <p:cNvSpPr>
            <a:spLocks noGrp="1"/>
          </p:cNvSpPr>
          <p:nvPr>
            <p:ph sz="half" idx="2"/>
          </p:nvPr>
        </p:nvSpPr>
        <p:spPr>
          <a:xfrm>
            <a:off x="4610100" y="1600200"/>
            <a:ext cx="3848100" cy="4114800"/>
          </a:xfrm>
        </p:spPr>
        <p:txBody>
          <a:bodyPr/>
          <a:lstStyle/>
          <a:p>
            <a:r>
              <a:rPr lang="en-US" sz="1600" dirty="0">
                <a:effectLst/>
              </a:rPr>
              <a:t>This position was one of the most important on any frontier fort. </a:t>
            </a:r>
          </a:p>
          <a:p>
            <a:r>
              <a:rPr lang="en-US" sz="1600" dirty="0">
                <a:effectLst/>
              </a:rPr>
              <a:t>The quartermaster was in charge of all the army’s supplies, except food. </a:t>
            </a:r>
          </a:p>
          <a:p>
            <a:r>
              <a:rPr lang="en-US" sz="1600" dirty="0">
                <a:effectLst/>
              </a:rPr>
              <a:t>All uniform items, weapons, and other supplies were issued to the soldiers by the quartermaster. </a:t>
            </a:r>
          </a:p>
          <a:p>
            <a:r>
              <a:rPr lang="en-US" sz="1600" dirty="0">
                <a:effectLst/>
              </a:rPr>
              <a:t>He was also in charge of the construction and maintenance of the fort. </a:t>
            </a:r>
          </a:p>
          <a:p>
            <a:pPr lvl="1"/>
            <a:r>
              <a:rPr lang="en-US" sz="1400" dirty="0">
                <a:effectLst/>
              </a:rPr>
              <a:t>The quartermaster was responsible for hiring and supervising civilian employees, including carpenters, blacksmiths, clerks, interpreters, scouts and guides. </a:t>
            </a:r>
          </a:p>
          <a:p>
            <a:endParaRPr lang="en-US" dirty="0"/>
          </a:p>
        </p:txBody>
      </p:sp>
      <p:sp>
        <p:nvSpPr>
          <p:cNvPr id="5" name="Footer Placeholder 4">
            <a:extLst>
              <a:ext uri="{FF2B5EF4-FFF2-40B4-BE49-F238E27FC236}">
                <a16:creationId xmlns:a16="http://schemas.microsoft.com/office/drawing/2014/main" id="{662C6C8C-A99F-4D2D-B654-B3B885B2F91E}"/>
              </a:ext>
            </a:extLst>
          </p:cNvPr>
          <p:cNvSpPr>
            <a:spLocks noGrp="1"/>
          </p:cNvSpPr>
          <p:nvPr>
            <p:ph type="ftr" sz="quarter" idx="11"/>
          </p:nvPr>
        </p:nvSpPr>
        <p:spPr/>
        <p:txBody>
          <a:bodyPr/>
          <a:lstStyle/>
          <a:p>
            <a:r>
              <a:rPr lang="en-US" altLang="en-US"/>
              <a:t>E X P E R I E N C E    Y O U R    A M E R I C A</a:t>
            </a:r>
          </a:p>
        </p:txBody>
      </p:sp>
    </p:spTree>
    <p:extLst>
      <p:ext uri="{BB962C8B-B14F-4D97-AF65-F5344CB8AC3E}">
        <p14:creationId xmlns:p14="http://schemas.microsoft.com/office/powerpoint/2010/main" val="422502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D099C-CF0F-437D-AF9D-18A528055B4F}"/>
              </a:ext>
            </a:extLst>
          </p:cNvPr>
          <p:cNvSpPr>
            <a:spLocks noGrp="1"/>
          </p:cNvSpPr>
          <p:nvPr>
            <p:ph type="title"/>
          </p:nvPr>
        </p:nvSpPr>
        <p:spPr>
          <a:xfrm>
            <a:off x="609600" y="567267"/>
            <a:ext cx="7848600" cy="685800"/>
          </a:xfrm>
        </p:spPr>
        <p:txBody>
          <a:bodyPr/>
          <a:lstStyle/>
          <a:p>
            <a:pPr algn="ctr"/>
            <a:r>
              <a:rPr lang="en-US" dirty="0"/>
              <a:t>Civilians</a:t>
            </a:r>
          </a:p>
        </p:txBody>
      </p:sp>
      <p:sp>
        <p:nvSpPr>
          <p:cNvPr id="3" name="Content Placeholder 2">
            <a:extLst>
              <a:ext uri="{FF2B5EF4-FFF2-40B4-BE49-F238E27FC236}">
                <a16:creationId xmlns:a16="http://schemas.microsoft.com/office/drawing/2014/main" id="{BDB07B9C-8AF2-4CEC-945D-33DE7EC8C031}"/>
              </a:ext>
            </a:extLst>
          </p:cNvPr>
          <p:cNvSpPr>
            <a:spLocks noGrp="1"/>
          </p:cNvSpPr>
          <p:nvPr>
            <p:ph idx="1"/>
          </p:nvPr>
        </p:nvSpPr>
        <p:spPr>
          <a:xfrm>
            <a:off x="609600" y="1219200"/>
            <a:ext cx="7848600" cy="5334000"/>
          </a:xfrm>
        </p:spPr>
        <p:txBody>
          <a:bodyPr/>
          <a:lstStyle/>
          <a:p>
            <a:pPr marL="0" indent="0">
              <a:buNone/>
            </a:pPr>
            <a:r>
              <a:rPr lang="en-US" sz="1800" dirty="0">
                <a:effectLst/>
              </a:rPr>
              <a:t>In1868 the quartermaster at Fort Larned employed about 54 civilians doing various duties. Civilians are non-military personnel who usually specialize in a trade. Some of the civilian positions included:</a:t>
            </a:r>
          </a:p>
          <a:p>
            <a:r>
              <a:rPr lang="en-US" sz="1600" b="1" dirty="0">
                <a:effectLst/>
              </a:rPr>
              <a:t>Interpreters-</a:t>
            </a:r>
            <a:r>
              <a:rPr lang="en-US" sz="1600" dirty="0">
                <a:effectLst/>
              </a:rPr>
              <a:t> a person who translated speech between the military and Native Americans. They were paid up to $100 per month.</a:t>
            </a:r>
          </a:p>
          <a:p>
            <a:r>
              <a:rPr lang="en-US" sz="1600" b="1" dirty="0">
                <a:effectLst/>
              </a:rPr>
              <a:t>Scouts-</a:t>
            </a:r>
            <a:r>
              <a:rPr lang="en-US" sz="1600" dirty="0">
                <a:effectLst/>
              </a:rPr>
              <a:t> patrolled the area around the fort to keep an eye on the movement of the Native Americas. Most scouts were from other Native Americans tribes themselves.  They were paid about $75 per month.</a:t>
            </a:r>
          </a:p>
          <a:p>
            <a:r>
              <a:rPr lang="en-US" sz="1600" b="1" dirty="0">
                <a:effectLst/>
              </a:rPr>
              <a:t>Blacksmiths-</a:t>
            </a:r>
            <a:r>
              <a:rPr lang="en-US" sz="1600" dirty="0">
                <a:effectLst/>
              </a:rPr>
              <a:t> made nails, horseshoes, and wagon pieces. They heated wrought (raw) iron and used tools such as a hammer and anvil to bend and shape the iron. They were paid about $85 per month.</a:t>
            </a:r>
          </a:p>
          <a:p>
            <a:r>
              <a:rPr lang="en-US" sz="1600" b="1" dirty="0">
                <a:effectLst/>
              </a:rPr>
              <a:t>Carpenters-</a:t>
            </a:r>
            <a:r>
              <a:rPr lang="en-US" sz="1600" dirty="0">
                <a:effectLst/>
              </a:rPr>
              <a:t> built and maintained the fort’s structures. Carpenters also maintained many of the wooden wagon pieces for the military. They were paid about $85 per month.</a:t>
            </a:r>
          </a:p>
          <a:p>
            <a:r>
              <a:rPr lang="en-US" sz="1600" b="1" dirty="0">
                <a:effectLst/>
              </a:rPr>
              <a:t>Wheelwrights-</a:t>
            </a:r>
            <a:r>
              <a:rPr lang="en-US" sz="1600" dirty="0">
                <a:effectLst/>
              </a:rPr>
              <a:t> built and repaired the wooden wagon wheels. They were paid about $85 per month.</a:t>
            </a:r>
          </a:p>
          <a:p>
            <a:r>
              <a:rPr lang="en-US" sz="1600" b="1" dirty="0">
                <a:effectLst/>
              </a:rPr>
              <a:t>Teamsters-</a:t>
            </a:r>
            <a:r>
              <a:rPr lang="en-US" sz="1600" dirty="0">
                <a:effectLst/>
              </a:rPr>
              <a:t> a person who drove a team, usually of oxen or mules, pulling a military wagon. Teamsters were responsible for shipping most military supplies. They were paid about $25 per month</a:t>
            </a:r>
          </a:p>
          <a:p>
            <a:pPr marL="0" indent="0">
              <a:buNone/>
            </a:pPr>
            <a:endParaRPr lang="en-US" sz="1600" dirty="0">
              <a:effectLst/>
            </a:endParaRPr>
          </a:p>
          <a:p>
            <a:pPr lvl="1"/>
            <a:endParaRPr lang="en-US" sz="1600" dirty="0"/>
          </a:p>
        </p:txBody>
      </p:sp>
      <p:sp>
        <p:nvSpPr>
          <p:cNvPr id="4" name="Footer Placeholder 3">
            <a:extLst>
              <a:ext uri="{FF2B5EF4-FFF2-40B4-BE49-F238E27FC236}">
                <a16:creationId xmlns:a16="http://schemas.microsoft.com/office/drawing/2014/main" id="{8A91E1DF-69D6-4E43-ABDF-110AE161E0B1}"/>
              </a:ext>
            </a:extLst>
          </p:cNvPr>
          <p:cNvSpPr>
            <a:spLocks noGrp="1"/>
          </p:cNvSpPr>
          <p:nvPr>
            <p:ph type="ftr" sz="quarter" idx="11"/>
          </p:nvPr>
        </p:nvSpPr>
        <p:spPr/>
        <p:txBody>
          <a:bodyPr/>
          <a:lstStyle/>
          <a:p>
            <a:r>
              <a:rPr lang="en-US" altLang="en-US" dirty="0"/>
              <a:t>E X P E R I E N C E    Y O U R    A M E R I C A</a:t>
            </a:r>
          </a:p>
        </p:txBody>
      </p:sp>
    </p:spTree>
    <p:extLst>
      <p:ext uri="{BB962C8B-B14F-4D97-AF65-F5344CB8AC3E}">
        <p14:creationId xmlns:p14="http://schemas.microsoft.com/office/powerpoint/2010/main" val="423878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7C35-BFEB-40C0-BFF3-4ABBA81742E8}"/>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E18158B2-91B9-4B32-AC8F-3DD9C929F16F}"/>
              </a:ext>
            </a:extLst>
          </p:cNvPr>
          <p:cNvSpPr>
            <a:spLocks noGrp="1"/>
          </p:cNvSpPr>
          <p:nvPr>
            <p:ph idx="1"/>
          </p:nvPr>
        </p:nvSpPr>
        <p:spPr>
          <a:xfrm>
            <a:off x="838200" y="1600200"/>
            <a:ext cx="7620000" cy="4572000"/>
          </a:xfrm>
        </p:spPr>
        <p:txBody>
          <a:bodyPr/>
          <a:lstStyle/>
          <a:p>
            <a:pPr marL="457200" indent="-457200">
              <a:buFont typeface="+mj-lt"/>
              <a:buAutoNum type="arabicPeriod"/>
            </a:pPr>
            <a:r>
              <a:rPr lang="en-US" dirty="0">
                <a:effectLst/>
              </a:rPr>
              <a:t>What roles did women play at the fort?</a:t>
            </a:r>
          </a:p>
          <a:p>
            <a:pPr marL="457200" indent="-457200">
              <a:buFont typeface="+mj-lt"/>
              <a:buAutoNum type="arabicPeriod"/>
            </a:pPr>
            <a:r>
              <a:rPr lang="en-US" dirty="0">
                <a:effectLst/>
              </a:rPr>
              <a:t>How many laundresses would a company of 76 soldiers require?</a:t>
            </a:r>
          </a:p>
          <a:p>
            <a:pPr marL="457200" indent="-457200">
              <a:buFont typeface="+mj-lt"/>
              <a:buAutoNum type="arabicPeriod"/>
            </a:pPr>
            <a:r>
              <a:rPr lang="en-US" dirty="0">
                <a:effectLst/>
              </a:rPr>
              <a:t>What foods would you like to be on the commissary list? </a:t>
            </a:r>
          </a:p>
          <a:p>
            <a:pPr marL="457200" indent="-457200">
              <a:buFont typeface="+mj-lt"/>
              <a:buAutoNum type="arabicPeriod"/>
            </a:pPr>
            <a:r>
              <a:rPr lang="en-US" dirty="0">
                <a:effectLst/>
              </a:rPr>
              <a:t>Which civilian earned the highest pay? Why do you think that is?</a:t>
            </a:r>
          </a:p>
          <a:p>
            <a:pPr marL="457200" indent="-457200">
              <a:buFont typeface="+mj-lt"/>
              <a:buAutoNum type="arabicPeriod"/>
            </a:pPr>
            <a:r>
              <a:rPr lang="en-US" dirty="0">
                <a:effectLst/>
              </a:rPr>
              <a:t>What job would you want at the fort? Why?</a:t>
            </a:r>
          </a:p>
          <a:p>
            <a:pPr marL="0" indent="0">
              <a:buNone/>
            </a:pPr>
            <a:endParaRPr lang="en-US" dirty="0"/>
          </a:p>
        </p:txBody>
      </p:sp>
      <p:sp>
        <p:nvSpPr>
          <p:cNvPr id="4" name="Footer Placeholder 3">
            <a:extLst>
              <a:ext uri="{FF2B5EF4-FFF2-40B4-BE49-F238E27FC236}">
                <a16:creationId xmlns:a16="http://schemas.microsoft.com/office/drawing/2014/main" id="{2C52F77C-0DFF-4FE7-890E-77C3A2439316}"/>
              </a:ext>
            </a:extLst>
          </p:cNvPr>
          <p:cNvSpPr>
            <a:spLocks noGrp="1"/>
          </p:cNvSpPr>
          <p:nvPr>
            <p:ph type="ftr" sz="quarter" idx="11"/>
          </p:nvPr>
        </p:nvSpPr>
        <p:spPr/>
        <p:txBody>
          <a:bodyPr/>
          <a:lstStyle/>
          <a:p>
            <a:r>
              <a:rPr lang="en-US" altLang="en-US"/>
              <a:t>E X P E R I E N C E    Y O U R    A M E R I C A</a:t>
            </a:r>
          </a:p>
        </p:txBody>
      </p:sp>
    </p:spTree>
    <p:extLst>
      <p:ext uri="{BB962C8B-B14F-4D97-AF65-F5344CB8AC3E}">
        <p14:creationId xmlns:p14="http://schemas.microsoft.com/office/powerpoint/2010/main" val="314503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1">
            <a:extLst>
              <a:ext uri="{FF2B5EF4-FFF2-40B4-BE49-F238E27FC236}">
                <a16:creationId xmlns:a16="http://schemas.microsoft.com/office/drawing/2014/main" id="{460BFAA6-AA32-4866-BDF9-3D87E43A17BF}"/>
              </a:ext>
            </a:extLst>
          </p:cNvPr>
          <p:cNvSpPr>
            <a:spLocks noGrp="1" noChangeArrowheads="1"/>
          </p:cNvSpPr>
          <p:nvPr>
            <p:ph type="ftr" sz="quarter" idx="11"/>
          </p:nvPr>
        </p:nvSpPr>
        <p:spPr/>
        <p:txBody>
          <a:bodyPr/>
          <a:lstStyle>
            <a:lvl1pPr>
              <a:defRPr sz="2400">
                <a:solidFill>
                  <a:schemeClr val="tx1"/>
                </a:solidFill>
                <a:latin typeface="Garamond" panose="02020404030301010803" pitchFamily="18" charset="0"/>
                <a:ea typeface="ＭＳ Ｐゴシック" panose="020B0600070205080204" pitchFamily="34" charset="-128"/>
              </a:defRPr>
            </a:lvl1pPr>
            <a:lvl2pPr marL="37931725" indent="-37474525">
              <a:defRPr sz="2400">
                <a:solidFill>
                  <a:schemeClr val="tx1"/>
                </a:solidFill>
                <a:latin typeface="Garamond" panose="02020404030301010803" pitchFamily="18" charset="0"/>
                <a:ea typeface="ＭＳ Ｐゴシック" panose="020B0600070205080204" pitchFamily="34" charset="-128"/>
              </a:defRPr>
            </a:lvl2pPr>
            <a:lvl3pPr>
              <a:defRPr sz="2400">
                <a:solidFill>
                  <a:schemeClr val="tx1"/>
                </a:solidFill>
                <a:latin typeface="Garamond" panose="02020404030301010803" pitchFamily="18" charset="0"/>
                <a:ea typeface="ＭＳ Ｐゴシック" panose="020B0600070205080204" pitchFamily="34" charset="-128"/>
              </a:defRPr>
            </a:lvl3pPr>
            <a:lvl4pPr>
              <a:defRPr sz="2400">
                <a:solidFill>
                  <a:schemeClr val="tx1"/>
                </a:solidFill>
                <a:latin typeface="Garamond" panose="02020404030301010803" pitchFamily="18" charset="0"/>
                <a:ea typeface="ＭＳ Ｐゴシック" panose="020B0600070205080204" pitchFamily="34" charset="-128"/>
              </a:defRPr>
            </a:lvl4pPr>
            <a:lvl5pPr>
              <a:defRPr sz="2400">
                <a:solidFill>
                  <a:schemeClr val="tx1"/>
                </a:solidFill>
                <a:latin typeface="Garamond" panose="020204040303010108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r>
              <a:rPr lang="en-US" altLang="en-US" sz="1200">
                <a:latin typeface="Frutiger LT Std 55 Roman" panose="020B0602020204020204" pitchFamily="34" charset="0"/>
              </a:rPr>
              <a:t>E X P E R I E N C E    Y O U R    A M E R I C A</a:t>
            </a:r>
          </a:p>
        </p:txBody>
      </p:sp>
      <p:sp>
        <p:nvSpPr>
          <p:cNvPr id="76804" name="Rectangle 4">
            <a:extLst>
              <a:ext uri="{FF2B5EF4-FFF2-40B4-BE49-F238E27FC236}">
                <a16:creationId xmlns:a16="http://schemas.microsoft.com/office/drawing/2014/main" id="{921F8F14-9337-47DA-8DD6-E29811185959}"/>
              </a:ext>
            </a:extLst>
          </p:cNvPr>
          <p:cNvSpPr>
            <a:spLocks noGrp="1" noChangeArrowheads="1"/>
          </p:cNvSpPr>
          <p:nvPr>
            <p:ph type="ctrTitle"/>
          </p:nvPr>
        </p:nvSpPr>
        <p:spPr>
          <a:xfrm>
            <a:off x="609600" y="2400300"/>
            <a:ext cx="7620000" cy="1447800"/>
          </a:xfrm>
        </p:spPr>
        <p:txBody>
          <a:bodyPr/>
          <a:lstStyle/>
          <a:p>
            <a:pPr algn="ctr" eaLnBrk="1" hangingPunct="1"/>
            <a:r>
              <a:rPr lang="en-US" altLang="en-US" dirty="0"/>
              <a:t>1860s vs 2020s Living</a:t>
            </a:r>
          </a:p>
        </p:txBody>
      </p:sp>
      <p:sp>
        <p:nvSpPr>
          <p:cNvPr id="76805" name="Rectangle 5">
            <a:extLst>
              <a:ext uri="{FF2B5EF4-FFF2-40B4-BE49-F238E27FC236}">
                <a16:creationId xmlns:a16="http://schemas.microsoft.com/office/drawing/2014/main" id="{C7836C0E-1A06-484F-BD77-ABE6BAE2F768}"/>
              </a:ext>
            </a:extLst>
          </p:cNvPr>
          <p:cNvSpPr>
            <a:spLocks noGrp="1" noChangeArrowheads="1"/>
          </p:cNvSpPr>
          <p:nvPr>
            <p:ph type="subTitle" idx="1"/>
          </p:nvPr>
        </p:nvSpPr>
        <p:spPr/>
        <p:txBody>
          <a:bodyPr/>
          <a:lstStyle/>
          <a:p>
            <a:pPr algn="ctr" eaLnBrk="1" hangingPunct="1">
              <a:buFont typeface="Wingdings" panose="05000000000000000000" pitchFamily="2" charset="2"/>
              <a:buNone/>
            </a:pPr>
            <a:r>
              <a:rPr lang="en-US" altLang="en-US"/>
              <a:t>Life at a Frontier Fort</a:t>
            </a:r>
            <a:endParaRPr lang="en-US" altLang="en-US" dirty="0"/>
          </a:p>
          <a:p>
            <a:pPr eaLnBrk="1" hangingPunct="1">
              <a:buFont typeface="Wingdings" panose="05000000000000000000" pitchFamily="2" charset="2"/>
              <a:buNone/>
            </a:pPr>
            <a:endParaRPr lang="en-US" altLang="en-US" dirty="0"/>
          </a:p>
        </p:txBody>
      </p:sp>
      <p:pic>
        <p:nvPicPr>
          <p:cNvPr id="13317" name="Picture 6" descr="ah_large_shaded_4c">
            <a:extLst>
              <a:ext uri="{FF2B5EF4-FFF2-40B4-BE49-F238E27FC236}">
                <a16:creationId xmlns:a16="http://schemas.microsoft.com/office/drawing/2014/main" id="{ACE0CEB0-7AA3-4F3D-8282-23B142DF1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588" y="609600"/>
            <a:ext cx="9921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8FCE6C31-EAC8-49A3-85D2-98B5A7CBE4CC}"/>
              </a:ext>
            </a:extLst>
          </p:cNvPr>
          <p:cNvSpPr txBox="1">
            <a:spLocks noChangeArrowheads="1"/>
          </p:cNvSpPr>
          <p:nvPr/>
        </p:nvSpPr>
        <p:spPr bwMode="auto">
          <a:xfrm>
            <a:off x="609600" y="609600"/>
            <a:ext cx="3749744" cy="1061829"/>
          </a:xfrm>
          <a:prstGeom prst="rect">
            <a:avLst/>
          </a:prstGeom>
          <a:noFill/>
          <a:ln w="9525">
            <a:noFill/>
            <a:miter lim="800000"/>
            <a:headEnd/>
            <a:tailEnd/>
          </a:ln>
          <a:effectLst/>
        </p:spPr>
        <p:txBody>
          <a:bodyPr wrap="none">
            <a:spAutoFit/>
          </a:bodyPr>
          <a:lstStyle>
            <a:lvl1pPr>
              <a:defRPr sz="2400">
                <a:solidFill>
                  <a:schemeClr val="tx1"/>
                </a:solidFill>
                <a:latin typeface="Garamond" panose="02020404030301010803" pitchFamily="18" charset="0"/>
                <a:ea typeface="ＭＳ Ｐゴシック" panose="020B0600070205080204" pitchFamily="34" charset="-128"/>
              </a:defRPr>
            </a:lvl1pPr>
            <a:lvl2pPr marL="37931725" indent="-37474525">
              <a:defRPr sz="2400">
                <a:solidFill>
                  <a:schemeClr val="tx1"/>
                </a:solidFill>
                <a:latin typeface="Garamond" panose="02020404030301010803" pitchFamily="18" charset="0"/>
                <a:ea typeface="ＭＳ Ｐゴシック" panose="020B0600070205080204" pitchFamily="34" charset="-128"/>
              </a:defRPr>
            </a:lvl2pPr>
            <a:lvl3pPr>
              <a:defRPr sz="2400">
                <a:solidFill>
                  <a:schemeClr val="tx1"/>
                </a:solidFill>
                <a:latin typeface="Garamond" panose="02020404030301010803" pitchFamily="18" charset="0"/>
                <a:ea typeface="ＭＳ Ｐゴシック" panose="020B0600070205080204" pitchFamily="34" charset="-128"/>
              </a:defRPr>
            </a:lvl3pPr>
            <a:lvl4pPr>
              <a:defRPr sz="2400">
                <a:solidFill>
                  <a:schemeClr val="tx1"/>
                </a:solidFill>
                <a:latin typeface="Garamond" panose="02020404030301010803" pitchFamily="18" charset="0"/>
                <a:ea typeface="ＭＳ Ｐゴシック" panose="020B0600070205080204" pitchFamily="34" charset="-128"/>
              </a:defRPr>
            </a:lvl4pPr>
            <a:lvl5pPr>
              <a:defRPr sz="2400">
                <a:solidFill>
                  <a:schemeClr val="tx1"/>
                </a:solidFill>
                <a:latin typeface="Garamond" panose="020204040303010108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r>
              <a:rPr lang="en-US" altLang="en-US" sz="1800" dirty="0">
                <a:effectLst>
                  <a:outerShdw blurRad="38100" dist="38100" dir="2700000" algn="tl">
                    <a:srgbClr val="000000"/>
                  </a:outerShdw>
                </a:effectLst>
                <a:latin typeface="Frutiger LT Std 55 Roman" panose="020B0602020204020204" pitchFamily="34" charset="0"/>
              </a:rPr>
              <a:t>National Park Service</a:t>
            </a:r>
          </a:p>
          <a:p>
            <a:r>
              <a:rPr lang="en-US" altLang="en-US" sz="1800" dirty="0">
                <a:effectLst>
                  <a:outerShdw blurRad="38100" dist="38100" dir="2700000" algn="tl">
                    <a:srgbClr val="000000"/>
                  </a:outerShdw>
                </a:effectLst>
                <a:latin typeface="Frutiger LT Std 55 Roman" panose="020B0602020204020204" pitchFamily="34" charset="0"/>
              </a:rPr>
              <a:t>U.S. Department of the Interior</a:t>
            </a:r>
          </a:p>
          <a:p>
            <a:endParaRPr lang="en-US" altLang="en-US" sz="900" dirty="0">
              <a:effectLst>
                <a:outerShdw blurRad="38100" dist="38100" dir="2700000" algn="tl">
                  <a:srgbClr val="000000"/>
                </a:outerShdw>
              </a:effectLst>
              <a:latin typeface="Frutiger LT Std 55 Roman" panose="020B0602020204020204" pitchFamily="34" charset="0"/>
            </a:endParaRPr>
          </a:p>
          <a:p>
            <a:r>
              <a:rPr lang="en-US" altLang="en-US" sz="1800" dirty="0">
                <a:effectLst>
                  <a:outerShdw blurRad="38100" dist="38100" dir="2700000" algn="tl">
                    <a:srgbClr val="000000"/>
                  </a:outerShdw>
                </a:effectLst>
                <a:latin typeface="Frutiger LT Std 55 Roman" panose="020B0602020204020204" pitchFamily="34" charset="0"/>
              </a:rPr>
              <a:t>Fort Larned National Historic Site</a:t>
            </a:r>
          </a:p>
        </p:txBody>
      </p:sp>
    </p:spTree>
    <p:extLst>
      <p:ext uri="{BB962C8B-B14F-4D97-AF65-F5344CB8AC3E}">
        <p14:creationId xmlns:p14="http://schemas.microsoft.com/office/powerpoint/2010/main" val="303005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93C0-75C1-4C61-9BCE-D7CD94B7CB90}"/>
              </a:ext>
            </a:extLst>
          </p:cNvPr>
          <p:cNvSpPr>
            <a:spLocks noGrp="1"/>
          </p:cNvSpPr>
          <p:nvPr>
            <p:ph type="title"/>
          </p:nvPr>
        </p:nvSpPr>
        <p:spPr>
          <a:xfrm>
            <a:off x="457200" y="483394"/>
            <a:ext cx="8229600" cy="1143000"/>
          </a:xfrm>
        </p:spPr>
        <p:txBody>
          <a:bodyPr/>
          <a:lstStyle/>
          <a:p>
            <a:pPr algn="ctr"/>
            <a:r>
              <a:rPr lang="en-US" dirty="0"/>
              <a:t>Transporting Goods</a:t>
            </a:r>
          </a:p>
        </p:txBody>
      </p:sp>
      <p:sp>
        <p:nvSpPr>
          <p:cNvPr id="6" name="Text Placeholder 5">
            <a:extLst>
              <a:ext uri="{FF2B5EF4-FFF2-40B4-BE49-F238E27FC236}">
                <a16:creationId xmlns:a16="http://schemas.microsoft.com/office/drawing/2014/main" id="{0275ED9D-18FA-4D50-B5F3-483EC77D31E7}"/>
              </a:ext>
            </a:extLst>
          </p:cNvPr>
          <p:cNvSpPr>
            <a:spLocks noGrp="1"/>
          </p:cNvSpPr>
          <p:nvPr>
            <p:ph type="body" idx="1"/>
          </p:nvPr>
        </p:nvSpPr>
        <p:spPr>
          <a:xfrm>
            <a:off x="478252" y="1159467"/>
            <a:ext cx="4040188" cy="639762"/>
          </a:xfrm>
        </p:spPr>
        <p:txBody>
          <a:bodyPr/>
          <a:lstStyle/>
          <a:p>
            <a:pPr algn="ctr"/>
            <a:r>
              <a:rPr lang="en-US" dirty="0"/>
              <a:t>1860s</a:t>
            </a:r>
          </a:p>
        </p:txBody>
      </p:sp>
      <p:pic>
        <p:nvPicPr>
          <p:cNvPr id="12" name="Content Placeholder 11" descr="A sketch of a group of wagons being pulled by horses">
            <a:extLst>
              <a:ext uri="{FF2B5EF4-FFF2-40B4-BE49-F238E27FC236}">
                <a16:creationId xmlns:a16="http://schemas.microsoft.com/office/drawing/2014/main" id="{81A84B67-B305-4ECA-BD09-F47B820A6A4C}"/>
              </a:ext>
            </a:extLst>
          </p:cNvPr>
          <p:cNvPicPr>
            <a:picLocks noGrp="1" noChangeAspect="1"/>
          </p:cNvPicPr>
          <p:nvPr>
            <p:ph sz="half" idx="2"/>
          </p:nvPr>
        </p:nvPicPr>
        <p:blipFill>
          <a:blip r:embed="rId3"/>
          <a:stretch>
            <a:fillRect/>
          </a:stretch>
        </p:blipFill>
        <p:spPr>
          <a:xfrm>
            <a:off x="449677" y="1882429"/>
            <a:ext cx="4040188" cy="2758690"/>
          </a:xfrm>
          <a:prstGeom prst="rect">
            <a:avLst/>
          </a:prstGeom>
        </p:spPr>
      </p:pic>
      <p:sp>
        <p:nvSpPr>
          <p:cNvPr id="8" name="Text Placeholder 7">
            <a:extLst>
              <a:ext uri="{FF2B5EF4-FFF2-40B4-BE49-F238E27FC236}">
                <a16:creationId xmlns:a16="http://schemas.microsoft.com/office/drawing/2014/main" id="{FBB9A042-47AF-4864-AA27-97131D93A749}"/>
              </a:ext>
            </a:extLst>
          </p:cNvPr>
          <p:cNvSpPr>
            <a:spLocks noGrp="1"/>
          </p:cNvSpPr>
          <p:nvPr>
            <p:ph type="body" sz="quarter" idx="3"/>
          </p:nvPr>
        </p:nvSpPr>
        <p:spPr>
          <a:xfrm>
            <a:off x="4666077" y="1159467"/>
            <a:ext cx="4041775" cy="639762"/>
          </a:xfrm>
        </p:spPr>
        <p:txBody>
          <a:bodyPr/>
          <a:lstStyle/>
          <a:p>
            <a:pPr algn="ctr"/>
            <a:r>
              <a:rPr lang="en-US" dirty="0"/>
              <a:t>2020s</a:t>
            </a:r>
          </a:p>
        </p:txBody>
      </p:sp>
      <p:pic>
        <p:nvPicPr>
          <p:cNvPr id="11" name="Content Placeholder 10" descr="A black and white photo of 9 tractor and trailers parked in an open lot.">
            <a:extLst>
              <a:ext uri="{FF2B5EF4-FFF2-40B4-BE49-F238E27FC236}">
                <a16:creationId xmlns:a16="http://schemas.microsoft.com/office/drawing/2014/main" id="{97AB14C6-7BE7-4930-A981-A27B7A0C456A}"/>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4666077" y="1882429"/>
            <a:ext cx="4041775" cy="2754153"/>
          </a:xfrm>
          <a:prstGeom prst="rect">
            <a:avLst/>
          </a:prstGeom>
        </p:spPr>
      </p:pic>
      <p:sp>
        <p:nvSpPr>
          <p:cNvPr id="5" name="Footer Placeholder 4">
            <a:extLst>
              <a:ext uri="{FF2B5EF4-FFF2-40B4-BE49-F238E27FC236}">
                <a16:creationId xmlns:a16="http://schemas.microsoft.com/office/drawing/2014/main" id="{AECAE9D5-BAF5-4A05-B717-4CBD4E39BDBB}"/>
              </a:ext>
            </a:extLst>
          </p:cNvPr>
          <p:cNvSpPr>
            <a:spLocks noGrp="1"/>
          </p:cNvSpPr>
          <p:nvPr>
            <p:ph type="ftr" sz="quarter" idx="11"/>
          </p:nvPr>
        </p:nvSpPr>
        <p:spPr/>
        <p:txBody>
          <a:bodyPr/>
          <a:lstStyle/>
          <a:p>
            <a:r>
              <a:rPr lang="en-US" altLang="en-US"/>
              <a:t>E X P E R I E N C E    Y O U R    A M E R I C A</a:t>
            </a:r>
          </a:p>
        </p:txBody>
      </p:sp>
      <p:sp>
        <p:nvSpPr>
          <p:cNvPr id="13" name="TextBox 12">
            <a:extLst>
              <a:ext uri="{FF2B5EF4-FFF2-40B4-BE49-F238E27FC236}">
                <a16:creationId xmlns:a16="http://schemas.microsoft.com/office/drawing/2014/main" id="{3F820995-6882-4135-ADBE-6503C7973ECA}"/>
              </a:ext>
            </a:extLst>
          </p:cNvPr>
          <p:cNvSpPr txBox="1"/>
          <p:nvPr/>
        </p:nvSpPr>
        <p:spPr>
          <a:xfrm>
            <a:off x="437737" y="4636582"/>
            <a:ext cx="4040188" cy="923330"/>
          </a:xfrm>
          <a:prstGeom prst="rect">
            <a:avLst/>
          </a:prstGeom>
          <a:noFill/>
        </p:spPr>
        <p:txBody>
          <a:bodyPr wrap="square" rtlCol="0">
            <a:spAutoFit/>
          </a:bodyPr>
          <a:lstStyle/>
          <a:p>
            <a:r>
              <a:rPr lang="en-US" dirty="0">
                <a:latin typeface="+mn-lt"/>
              </a:rPr>
              <a:t>All goods were transported along dirt paths by teams of wagons pulled by mules, horses, and oxen.</a:t>
            </a:r>
          </a:p>
        </p:txBody>
      </p:sp>
      <p:sp>
        <p:nvSpPr>
          <p:cNvPr id="14" name="TextBox 13">
            <a:extLst>
              <a:ext uri="{FF2B5EF4-FFF2-40B4-BE49-F238E27FC236}">
                <a16:creationId xmlns:a16="http://schemas.microsoft.com/office/drawing/2014/main" id="{10966FAB-C570-4305-A0BF-BA01271A05A3}"/>
              </a:ext>
            </a:extLst>
          </p:cNvPr>
          <p:cNvSpPr txBox="1"/>
          <p:nvPr/>
        </p:nvSpPr>
        <p:spPr>
          <a:xfrm>
            <a:off x="4646612" y="4661492"/>
            <a:ext cx="4040188" cy="923330"/>
          </a:xfrm>
          <a:prstGeom prst="rect">
            <a:avLst/>
          </a:prstGeom>
          <a:noFill/>
        </p:spPr>
        <p:txBody>
          <a:bodyPr wrap="square" rtlCol="0">
            <a:spAutoFit/>
          </a:bodyPr>
          <a:lstStyle/>
          <a:p>
            <a:r>
              <a:rPr lang="en-US" dirty="0">
                <a:latin typeface="+mn-lt"/>
              </a:rPr>
              <a:t>Goods today are transported much faster today by trucks, planes, and ships.</a:t>
            </a:r>
          </a:p>
        </p:txBody>
      </p:sp>
    </p:spTree>
    <p:extLst>
      <p:ext uri="{BB962C8B-B14F-4D97-AF65-F5344CB8AC3E}">
        <p14:creationId xmlns:p14="http://schemas.microsoft.com/office/powerpoint/2010/main" val="47736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93C0-75C1-4C61-9BCE-D7CD94B7CB90}"/>
              </a:ext>
            </a:extLst>
          </p:cNvPr>
          <p:cNvSpPr>
            <a:spLocks noGrp="1"/>
          </p:cNvSpPr>
          <p:nvPr>
            <p:ph type="title"/>
          </p:nvPr>
        </p:nvSpPr>
        <p:spPr/>
        <p:txBody>
          <a:bodyPr/>
          <a:lstStyle/>
          <a:p>
            <a:pPr algn="ctr"/>
            <a:r>
              <a:rPr lang="en-US" dirty="0"/>
              <a:t>Communication</a:t>
            </a:r>
          </a:p>
        </p:txBody>
      </p:sp>
      <p:sp>
        <p:nvSpPr>
          <p:cNvPr id="6" name="Text Placeholder 5">
            <a:extLst>
              <a:ext uri="{FF2B5EF4-FFF2-40B4-BE49-F238E27FC236}">
                <a16:creationId xmlns:a16="http://schemas.microsoft.com/office/drawing/2014/main" id="{0275ED9D-18FA-4D50-B5F3-483EC77D31E7}"/>
              </a:ext>
            </a:extLst>
          </p:cNvPr>
          <p:cNvSpPr>
            <a:spLocks noGrp="1"/>
          </p:cNvSpPr>
          <p:nvPr>
            <p:ph type="body" idx="1"/>
          </p:nvPr>
        </p:nvSpPr>
        <p:spPr>
          <a:xfrm>
            <a:off x="531812" y="873550"/>
            <a:ext cx="4040188" cy="639762"/>
          </a:xfrm>
        </p:spPr>
        <p:txBody>
          <a:bodyPr/>
          <a:lstStyle/>
          <a:p>
            <a:pPr algn="ctr"/>
            <a:r>
              <a:rPr lang="en-US" dirty="0"/>
              <a:t>1860s</a:t>
            </a:r>
          </a:p>
        </p:txBody>
      </p:sp>
      <p:pic>
        <p:nvPicPr>
          <p:cNvPr id="10" name="Content Placeholder 9" descr="A drum hangs from a bed post. A bulge is laying on the bed.">
            <a:extLst>
              <a:ext uri="{FF2B5EF4-FFF2-40B4-BE49-F238E27FC236}">
                <a16:creationId xmlns:a16="http://schemas.microsoft.com/office/drawing/2014/main" id="{F0B65E93-FA2A-4CED-B27B-14D45DAEE521}"/>
              </a:ext>
            </a:extLst>
          </p:cNvPr>
          <p:cNvPicPr>
            <a:picLocks noGrp="1" noChangeAspect="1"/>
          </p:cNvPicPr>
          <p:nvPr>
            <p:ph sz="half" idx="2"/>
          </p:nvPr>
        </p:nvPicPr>
        <p:blipFill>
          <a:blip r:embed="rId3"/>
          <a:stretch>
            <a:fillRect/>
          </a:stretch>
        </p:blipFill>
        <p:spPr>
          <a:xfrm>
            <a:off x="512349" y="1630787"/>
            <a:ext cx="4059651" cy="2695862"/>
          </a:xfrm>
        </p:spPr>
      </p:pic>
      <p:sp>
        <p:nvSpPr>
          <p:cNvPr id="8" name="Text Placeholder 7">
            <a:extLst>
              <a:ext uri="{FF2B5EF4-FFF2-40B4-BE49-F238E27FC236}">
                <a16:creationId xmlns:a16="http://schemas.microsoft.com/office/drawing/2014/main" id="{FBB9A042-47AF-4864-AA27-97131D93A749}"/>
              </a:ext>
            </a:extLst>
          </p:cNvPr>
          <p:cNvSpPr>
            <a:spLocks noGrp="1"/>
          </p:cNvSpPr>
          <p:nvPr>
            <p:ph type="body" sz="quarter" idx="3"/>
          </p:nvPr>
        </p:nvSpPr>
        <p:spPr>
          <a:xfrm>
            <a:off x="4719637" y="873550"/>
            <a:ext cx="4041775" cy="639762"/>
          </a:xfrm>
        </p:spPr>
        <p:txBody>
          <a:bodyPr/>
          <a:lstStyle/>
          <a:p>
            <a:pPr algn="ctr"/>
            <a:r>
              <a:rPr lang="en-US" dirty="0"/>
              <a:t>2020s</a:t>
            </a:r>
          </a:p>
        </p:txBody>
      </p:sp>
      <p:pic>
        <p:nvPicPr>
          <p:cNvPr id="3" name="Content Placeholder 2" descr="A smart phone with the screen showing a list of social media apps. ">
            <a:extLst>
              <a:ext uri="{FF2B5EF4-FFF2-40B4-BE49-F238E27FC236}">
                <a16:creationId xmlns:a16="http://schemas.microsoft.com/office/drawing/2014/main" id="{357F2F21-C989-4876-B0FD-A8B30BE601B0}"/>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4719637" y="1653804"/>
            <a:ext cx="4041775" cy="2695863"/>
          </a:xfrm>
          <a:prstGeom prst="rect">
            <a:avLst/>
          </a:prstGeom>
        </p:spPr>
      </p:pic>
      <p:sp>
        <p:nvSpPr>
          <p:cNvPr id="5" name="Footer Placeholder 4">
            <a:extLst>
              <a:ext uri="{FF2B5EF4-FFF2-40B4-BE49-F238E27FC236}">
                <a16:creationId xmlns:a16="http://schemas.microsoft.com/office/drawing/2014/main" id="{AECAE9D5-BAF5-4A05-B717-4CBD4E39BDBB}"/>
              </a:ext>
            </a:extLst>
          </p:cNvPr>
          <p:cNvSpPr>
            <a:spLocks noGrp="1"/>
          </p:cNvSpPr>
          <p:nvPr>
            <p:ph type="ftr" sz="quarter" idx="11"/>
          </p:nvPr>
        </p:nvSpPr>
        <p:spPr/>
        <p:txBody>
          <a:bodyPr/>
          <a:lstStyle/>
          <a:p>
            <a:r>
              <a:rPr lang="en-US" altLang="en-US"/>
              <a:t>E X P E R I E N C E    Y O U R    A M E R I C A</a:t>
            </a:r>
          </a:p>
        </p:txBody>
      </p:sp>
      <p:sp>
        <p:nvSpPr>
          <p:cNvPr id="11" name="TextBox 10">
            <a:extLst>
              <a:ext uri="{FF2B5EF4-FFF2-40B4-BE49-F238E27FC236}">
                <a16:creationId xmlns:a16="http://schemas.microsoft.com/office/drawing/2014/main" id="{9D9341F7-8844-4E54-B7EB-C14A41852F78}"/>
              </a:ext>
            </a:extLst>
          </p:cNvPr>
          <p:cNvSpPr txBox="1"/>
          <p:nvPr/>
        </p:nvSpPr>
        <p:spPr>
          <a:xfrm>
            <a:off x="512349" y="4385386"/>
            <a:ext cx="4040188" cy="2308324"/>
          </a:xfrm>
          <a:prstGeom prst="rect">
            <a:avLst/>
          </a:prstGeom>
          <a:noFill/>
        </p:spPr>
        <p:txBody>
          <a:bodyPr wrap="square" rtlCol="0">
            <a:spAutoFit/>
          </a:bodyPr>
          <a:lstStyle/>
          <a:p>
            <a:r>
              <a:rPr lang="en-US" dirty="0">
                <a:latin typeface="+mn-lt"/>
              </a:rPr>
              <a:t>Music has long been used in the military to relay commands or pass calls, both in the field and in camp. Drums and bugles were used for this purpose. Soldiers would send handwritten letters home (although many could not read or write).</a:t>
            </a:r>
          </a:p>
        </p:txBody>
      </p:sp>
      <p:sp>
        <p:nvSpPr>
          <p:cNvPr id="12" name="TextBox 11">
            <a:extLst>
              <a:ext uri="{FF2B5EF4-FFF2-40B4-BE49-F238E27FC236}">
                <a16:creationId xmlns:a16="http://schemas.microsoft.com/office/drawing/2014/main" id="{C2E1111D-25C3-4C40-9006-51C01130C510}"/>
              </a:ext>
            </a:extLst>
          </p:cNvPr>
          <p:cNvSpPr txBox="1"/>
          <p:nvPr/>
        </p:nvSpPr>
        <p:spPr>
          <a:xfrm>
            <a:off x="4646611" y="4385386"/>
            <a:ext cx="4134263" cy="1477328"/>
          </a:xfrm>
          <a:prstGeom prst="rect">
            <a:avLst/>
          </a:prstGeom>
          <a:noFill/>
        </p:spPr>
        <p:txBody>
          <a:bodyPr wrap="square" rtlCol="0">
            <a:spAutoFit/>
          </a:bodyPr>
          <a:lstStyle/>
          <a:p>
            <a:r>
              <a:rPr lang="en-US" dirty="0">
                <a:latin typeface="+mn-lt"/>
              </a:rPr>
              <a:t>Today we primarily use smart phones, texting, email, and messaging apps to communicate. Most letters today are typed instead of handwritten.  </a:t>
            </a:r>
          </a:p>
        </p:txBody>
      </p:sp>
    </p:spTree>
    <p:extLst>
      <p:ext uri="{BB962C8B-B14F-4D97-AF65-F5344CB8AC3E}">
        <p14:creationId xmlns:p14="http://schemas.microsoft.com/office/powerpoint/2010/main" val="295287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7C35-BFEB-40C0-BFF3-4ABBA81742E8}"/>
              </a:ext>
            </a:extLst>
          </p:cNvPr>
          <p:cNvSpPr>
            <a:spLocks noGrp="1"/>
          </p:cNvSpPr>
          <p:nvPr>
            <p:ph type="title"/>
          </p:nvPr>
        </p:nvSpPr>
        <p:spPr/>
        <p:txBody>
          <a:bodyPr/>
          <a:lstStyle/>
          <a:p>
            <a:r>
              <a:rPr lang="en-US" dirty="0"/>
              <a:t>Brainstorming Questions:</a:t>
            </a:r>
          </a:p>
        </p:txBody>
      </p:sp>
      <p:sp>
        <p:nvSpPr>
          <p:cNvPr id="3" name="Content Placeholder 2">
            <a:extLst>
              <a:ext uri="{FF2B5EF4-FFF2-40B4-BE49-F238E27FC236}">
                <a16:creationId xmlns:a16="http://schemas.microsoft.com/office/drawing/2014/main" id="{E18158B2-91B9-4B32-AC8F-3DD9C929F16F}"/>
              </a:ext>
            </a:extLst>
          </p:cNvPr>
          <p:cNvSpPr>
            <a:spLocks noGrp="1"/>
          </p:cNvSpPr>
          <p:nvPr>
            <p:ph idx="1"/>
          </p:nvPr>
        </p:nvSpPr>
        <p:spPr>
          <a:xfrm>
            <a:off x="828675" y="1285875"/>
            <a:ext cx="7620000" cy="4572000"/>
          </a:xfrm>
        </p:spPr>
        <p:txBody>
          <a:bodyPr/>
          <a:lstStyle/>
          <a:p>
            <a:pPr marL="457200" lvl="0" indent="-457200">
              <a:buFont typeface="+mj-lt"/>
              <a:buAutoNum type="arabicPeriod"/>
            </a:pPr>
            <a:r>
              <a:rPr lang="en-US" dirty="0">
                <a:effectLst/>
              </a:rPr>
              <a:t>What is a fort used for?</a:t>
            </a:r>
          </a:p>
          <a:p>
            <a:pPr marL="457200" lvl="0" indent="-457200">
              <a:buFont typeface="+mj-lt"/>
              <a:buAutoNum type="arabicPeriod"/>
            </a:pPr>
            <a:r>
              <a:rPr lang="en-US" dirty="0">
                <a:effectLst/>
              </a:rPr>
              <a:t>Who would live at a fort in the 1860’s?</a:t>
            </a:r>
          </a:p>
          <a:p>
            <a:pPr marL="457200" lvl="0" indent="-457200">
              <a:buFont typeface="+mj-lt"/>
              <a:buAutoNum type="arabicPeriod"/>
            </a:pPr>
            <a:r>
              <a:rPr lang="en-US" dirty="0">
                <a:effectLst/>
              </a:rPr>
              <a:t>What are some hardships or obstacles the people at the fort would have faced?</a:t>
            </a:r>
          </a:p>
          <a:p>
            <a:pPr marL="457200" lvl="0" indent="-457200">
              <a:buFont typeface="+mj-lt"/>
              <a:buAutoNum type="arabicPeriod"/>
            </a:pPr>
            <a:r>
              <a:rPr lang="en-US" dirty="0">
                <a:effectLst/>
              </a:rPr>
              <a:t>What were the ways people in the 1860’s would have:</a:t>
            </a:r>
            <a:endParaRPr lang="en-US" sz="2000" dirty="0">
              <a:effectLst/>
            </a:endParaRPr>
          </a:p>
          <a:p>
            <a:pPr lvl="1"/>
            <a:r>
              <a:rPr lang="en-US" sz="2400" dirty="0">
                <a:effectLst/>
              </a:rPr>
              <a:t>Transported goods/travel</a:t>
            </a:r>
            <a:endParaRPr lang="en-US" sz="2000" dirty="0">
              <a:effectLst/>
            </a:endParaRPr>
          </a:p>
          <a:p>
            <a:pPr lvl="1"/>
            <a:r>
              <a:rPr lang="en-US" sz="2400" dirty="0">
                <a:effectLst/>
              </a:rPr>
              <a:t>Communicated with one another</a:t>
            </a:r>
            <a:endParaRPr lang="en-US" sz="2000" dirty="0">
              <a:effectLst/>
            </a:endParaRPr>
          </a:p>
          <a:p>
            <a:pPr lvl="1"/>
            <a:r>
              <a:rPr lang="en-US" sz="2400" dirty="0">
                <a:effectLst/>
              </a:rPr>
              <a:t>Heated or cooled their homes</a:t>
            </a:r>
            <a:endParaRPr lang="en-US" sz="2000" dirty="0">
              <a:effectLst/>
            </a:endParaRPr>
          </a:p>
          <a:p>
            <a:pPr lvl="1"/>
            <a:r>
              <a:rPr lang="en-US" sz="2400" dirty="0">
                <a:effectLst/>
              </a:rPr>
              <a:t>Cooked their food</a:t>
            </a:r>
            <a:endParaRPr lang="en-US" sz="2000" dirty="0">
              <a:effectLst/>
            </a:endParaRPr>
          </a:p>
          <a:p>
            <a:pPr lvl="1"/>
            <a:r>
              <a:rPr lang="en-US" sz="2400" dirty="0">
                <a:effectLst/>
              </a:rPr>
              <a:t>Obtained drinking water</a:t>
            </a:r>
            <a:endParaRPr lang="en-US" sz="2000" dirty="0">
              <a:effectLst/>
            </a:endParaRPr>
          </a:p>
          <a:p>
            <a:pPr lvl="1"/>
            <a:r>
              <a:rPr lang="en-US" sz="2400" dirty="0">
                <a:effectLst/>
              </a:rPr>
              <a:t>Washed their clothes</a:t>
            </a:r>
            <a:endParaRPr lang="en-US" sz="2000" dirty="0">
              <a:effectLst/>
            </a:endParaRPr>
          </a:p>
          <a:p>
            <a:pPr marL="457200" lvl="0" indent="-457200">
              <a:buFont typeface="+mj-lt"/>
              <a:buAutoNum type="arabicPeriod"/>
            </a:pPr>
            <a:endParaRPr lang="en-US" dirty="0">
              <a:effectLst/>
            </a:endParaRPr>
          </a:p>
          <a:p>
            <a:pPr marL="0" indent="0">
              <a:buNone/>
            </a:pPr>
            <a:endParaRPr lang="en-US" dirty="0"/>
          </a:p>
        </p:txBody>
      </p:sp>
      <p:sp>
        <p:nvSpPr>
          <p:cNvPr id="4" name="Footer Placeholder 3">
            <a:extLst>
              <a:ext uri="{FF2B5EF4-FFF2-40B4-BE49-F238E27FC236}">
                <a16:creationId xmlns:a16="http://schemas.microsoft.com/office/drawing/2014/main" id="{2C52F77C-0DFF-4FE7-890E-77C3A2439316}"/>
              </a:ext>
            </a:extLst>
          </p:cNvPr>
          <p:cNvSpPr>
            <a:spLocks noGrp="1"/>
          </p:cNvSpPr>
          <p:nvPr>
            <p:ph type="ftr" sz="quarter" idx="11"/>
          </p:nvPr>
        </p:nvSpPr>
        <p:spPr/>
        <p:txBody>
          <a:bodyPr/>
          <a:lstStyle/>
          <a:p>
            <a:r>
              <a:rPr lang="en-US" altLang="en-US"/>
              <a:t>E X P E R I E N C E    Y O U R    A M E R I C A</a:t>
            </a:r>
          </a:p>
        </p:txBody>
      </p:sp>
    </p:spTree>
    <p:extLst>
      <p:ext uri="{BB962C8B-B14F-4D97-AF65-F5344CB8AC3E}">
        <p14:creationId xmlns:p14="http://schemas.microsoft.com/office/powerpoint/2010/main" val="29235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93C0-75C1-4C61-9BCE-D7CD94B7CB90}"/>
              </a:ext>
            </a:extLst>
          </p:cNvPr>
          <p:cNvSpPr>
            <a:spLocks noGrp="1"/>
          </p:cNvSpPr>
          <p:nvPr>
            <p:ph type="title"/>
          </p:nvPr>
        </p:nvSpPr>
        <p:spPr/>
        <p:txBody>
          <a:bodyPr/>
          <a:lstStyle/>
          <a:p>
            <a:pPr algn="ctr"/>
            <a:r>
              <a:rPr lang="en-US" dirty="0"/>
              <a:t>Heating and Cooling</a:t>
            </a:r>
          </a:p>
        </p:txBody>
      </p:sp>
      <p:sp>
        <p:nvSpPr>
          <p:cNvPr id="6" name="Text Placeholder 5">
            <a:extLst>
              <a:ext uri="{FF2B5EF4-FFF2-40B4-BE49-F238E27FC236}">
                <a16:creationId xmlns:a16="http://schemas.microsoft.com/office/drawing/2014/main" id="{0275ED9D-18FA-4D50-B5F3-483EC77D31E7}"/>
              </a:ext>
            </a:extLst>
          </p:cNvPr>
          <p:cNvSpPr>
            <a:spLocks noGrp="1"/>
          </p:cNvSpPr>
          <p:nvPr>
            <p:ph type="body" idx="1"/>
          </p:nvPr>
        </p:nvSpPr>
        <p:spPr>
          <a:xfrm>
            <a:off x="419100" y="857169"/>
            <a:ext cx="4040188" cy="639762"/>
          </a:xfrm>
        </p:spPr>
        <p:txBody>
          <a:bodyPr/>
          <a:lstStyle/>
          <a:p>
            <a:pPr algn="ctr"/>
            <a:r>
              <a:rPr lang="en-US" dirty="0"/>
              <a:t>1860s</a:t>
            </a:r>
          </a:p>
        </p:txBody>
      </p:sp>
      <p:pic>
        <p:nvPicPr>
          <p:cNvPr id="13" name="Content Placeholder 12" descr="A black wood stove sits in the middle of a large room with tables and benches. ">
            <a:extLst>
              <a:ext uri="{FF2B5EF4-FFF2-40B4-BE49-F238E27FC236}">
                <a16:creationId xmlns:a16="http://schemas.microsoft.com/office/drawing/2014/main" id="{E2A6D5F4-E7E3-4B86-ADCF-E5A2541BBDF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1219200" y="1496931"/>
            <a:ext cx="2324100" cy="3098800"/>
          </a:xfrm>
        </p:spPr>
      </p:pic>
      <p:sp>
        <p:nvSpPr>
          <p:cNvPr id="8" name="Text Placeholder 7">
            <a:extLst>
              <a:ext uri="{FF2B5EF4-FFF2-40B4-BE49-F238E27FC236}">
                <a16:creationId xmlns:a16="http://schemas.microsoft.com/office/drawing/2014/main" id="{FBB9A042-47AF-4864-AA27-97131D93A749}"/>
              </a:ext>
            </a:extLst>
          </p:cNvPr>
          <p:cNvSpPr>
            <a:spLocks noGrp="1"/>
          </p:cNvSpPr>
          <p:nvPr>
            <p:ph type="body" sz="quarter" idx="3"/>
          </p:nvPr>
        </p:nvSpPr>
        <p:spPr>
          <a:xfrm>
            <a:off x="4606925" y="857169"/>
            <a:ext cx="4041775" cy="639762"/>
          </a:xfrm>
        </p:spPr>
        <p:txBody>
          <a:bodyPr/>
          <a:lstStyle/>
          <a:p>
            <a:pPr algn="ctr"/>
            <a:r>
              <a:rPr lang="en-US" dirty="0"/>
              <a:t>2020s</a:t>
            </a:r>
          </a:p>
        </p:txBody>
      </p:sp>
      <p:sp>
        <p:nvSpPr>
          <p:cNvPr id="5" name="Footer Placeholder 4">
            <a:extLst>
              <a:ext uri="{FF2B5EF4-FFF2-40B4-BE49-F238E27FC236}">
                <a16:creationId xmlns:a16="http://schemas.microsoft.com/office/drawing/2014/main" id="{AECAE9D5-BAF5-4A05-B717-4CBD4E39BDBB}"/>
              </a:ext>
            </a:extLst>
          </p:cNvPr>
          <p:cNvSpPr>
            <a:spLocks noGrp="1"/>
          </p:cNvSpPr>
          <p:nvPr>
            <p:ph type="ftr" sz="quarter" idx="11"/>
          </p:nvPr>
        </p:nvSpPr>
        <p:spPr/>
        <p:txBody>
          <a:bodyPr/>
          <a:lstStyle/>
          <a:p>
            <a:r>
              <a:rPr lang="en-US" altLang="en-US"/>
              <a:t>E X P E R I E N C E    Y O U R    A M E R I C A</a:t>
            </a:r>
          </a:p>
        </p:txBody>
      </p:sp>
      <p:pic>
        <p:nvPicPr>
          <p:cNvPr id="11" name="Content Placeholder 10" descr="A smart thermostat is being adjusted by a human hand.  ">
            <a:extLst>
              <a:ext uri="{FF2B5EF4-FFF2-40B4-BE49-F238E27FC236}">
                <a16:creationId xmlns:a16="http://schemas.microsoft.com/office/drawing/2014/main" id="{B8C79744-B0ED-49A6-BAA9-C8D0C6D09DE2}"/>
              </a:ext>
            </a:extLst>
          </p:cNvPr>
          <p:cNvPicPr>
            <a:picLocks noGrp="1" noChangeAspect="1"/>
          </p:cNvPicPr>
          <p:nvPr>
            <p:ph sz="quarter" idx="4"/>
          </p:nvPr>
        </p:nvPicPr>
        <p:blipFill>
          <a:blip r:embed="rId4"/>
          <a:stretch>
            <a:fillRect/>
          </a:stretch>
        </p:blipFill>
        <p:spPr>
          <a:xfrm>
            <a:off x="4788192" y="1617582"/>
            <a:ext cx="3509250" cy="2344817"/>
          </a:xfrm>
          <a:prstGeom prst="rect">
            <a:avLst/>
          </a:prstGeom>
        </p:spPr>
      </p:pic>
      <p:sp>
        <p:nvSpPr>
          <p:cNvPr id="14" name="TextBox 13">
            <a:extLst>
              <a:ext uri="{FF2B5EF4-FFF2-40B4-BE49-F238E27FC236}">
                <a16:creationId xmlns:a16="http://schemas.microsoft.com/office/drawing/2014/main" id="{26FA00C3-AB0C-48A0-A5B9-13894D1834B8}"/>
              </a:ext>
            </a:extLst>
          </p:cNvPr>
          <p:cNvSpPr txBox="1"/>
          <p:nvPr/>
        </p:nvSpPr>
        <p:spPr>
          <a:xfrm>
            <a:off x="676275" y="4567156"/>
            <a:ext cx="4040188" cy="2031325"/>
          </a:xfrm>
          <a:prstGeom prst="rect">
            <a:avLst/>
          </a:prstGeom>
          <a:noFill/>
        </p:spPr>
        <p:txBody>
          <a:bodyPr wrap="square" rtlCol="0">
            <a:spAutoFit/>
          </a:bodyPr>
          <a:lstStyle/>
          <a:p>
            <a:r>
              <a:rPr lang="en-US" dirty="0">
                <a:latin typeface="+mn-lt"/>
              </a:rPr>
              <a:t>Heating was provided by wood or coal stoves and fireplaces. There was a stove/fireplace in every room. To heat a whole house, one would have to man several fires. Opening the windows was the only way to provide cooling in the summer.</a:t>
            </a:r>
          </a:p>
        </p:txBody>
      </p:sp>
      <p:sp>
        <p:nvSpPr>
          <p:cNvPr id="15" name="TextBox 14">
            <a:extLst>
              <a:ext uri="{FF2B5EF4-FFF2-40B4-BE49-F238E27FC236}">
                <a16:creationId xmlns:a16="http://schemas.microsoft.com/office/drawing/2014/main" id="{E01736C7-A3BA-4DEF-8550-22C2A1FE4EC6}"/>
              </a:ext>
            </a:extLst>
          </p:cNvPr>
          <p:cNvSpPr txBox="1"/>
          <p:nvPr/>
        </p:nvSpPr>
        <p:spPr>
          <a:xfrm>
            <a:off x="4837112" y="4030564"/>
            <a:ext cx="3811588" cy="1200329"/>
          </a:xfrm>
          <a:prstGeom prst="rect">
            <a:avLst/>
          </a:prstGeom>
          <a:noFill/>
        </p:spPr>
        <p:txBody>
          <a:bodyPr wrap="square" rtlCol="0">
            <a:spAutoFit/>
          </a:bodyPr>
          <a:lstStyle/>
          <a:p>
            <a:r>
              <a:rPr lang="en-US" dirty="0">
                <a:latin typeface="+mn-lt"/>
              </a:rPr>
              <a:t>Many modern houses have a central heating and/or cooling system. Some use wood or coal stoves for heat.</a:t>
            </a:r>
          </a:p>
        </p:txBody>
      </p:sp>
    </p:spTree>
    <p:extLst>
      <p:ext uri="{BB962C8B-B14F-4D97-AF65-F5344CB8AC3E}">
        <p14:creationId xmlns:p14="http://schemas.microsoft.com/office/powerpoint/2010/main" val="231408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93C0-75C1-4C61-9BCE-D7CD94B7CB90}"/>
              </a:ext>
            </a:extLst>
          </p:cNvPr>
          <p:cNvSpPr>
            <a:spLocks noGrp="1"/>
          </p:cNvSpPr>
          <p:nvPr>
            <p:ph type="title"/>
          </p:nvPr>
        </p:nvSpPr>
        <p:spPr/>
        <p:txBody>
          <a:bodyPr/>
          <a:lstStyle/>
          <a:p>
            <a:pPr algn="ctr"/>
            <a:r>
              <a:rPr lang="en-US" dirty="0"/>
              <a:t>Cooking</a:t>
            </a:r>
          </a:p>
        </p:txBody>
      </p:sp>
      <p:sp>
        <p:nvSpPr>
          <p:cNvPr id="6" name="Text Placeholder 5">
            <a:extLst>
              <a:ext uri="{FF2B5EF4-FFF2-40B4-BE49-F238E27FC236}">
                <a16:creationId xmlns:a16="http://schemas.microsoft.com/office/drawing/2014/main" id="{0275ED9D-18FA-4D50-B5F3-483EC77D31E7}"/>
              </a:ext>
            </a:extLst>
          </p:cNvPr>
          <p:cNvSpPr>
            <a:spLocks noGrp="1"/>
          </p:cNvSpPr>
          <p:nvPr>
            <p:ph type="body" idx="1"/>
          </p:nvPr>
        </p:nvSpPr>
        <p:spPr>
          <a:xfrm>
            <a:off x="457200" y="1114507"/>
            <a:ext cx="4040188" cy="639762"/>
          </a:xfrm>
        </p:spPr>
        <p:txBody>
          <a:bodyPr/>
          <a:lstStyle/>
          <a:p>
            <a:pPr algn="ctr"/>
            <a:r>
              <a:rPr lang="en-US" dirty="0"/>
              <a:t>1860s</a:t>
            </a:r>
          </a:p>
        </p:txBody>
      </p:sp>
      <p:pic>
        <p:nvPicPr>
          <p:cNvPr id="10" name="Content Placeholder 9" descr="A kitchen with tables, stools, black wood stove, and cooking utensils. ">
            <a:extLst>
              <a:ext uri="{FF2B5EF4-FFF2-40B4-BE49-F238E27FC236}">
                <a16:creationId xmlns:a16="http://schemas.microsoft.com/office/drawing/2014/main" id="{53FCE97B-64C7-4AD5-9DFB-7BDCA3F70A43}"/>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57200" y="1828800"/>
            <a:ext cx="4040188" cy="2271478"/>
          </a:xfrm>
        </p:spPr>
      </p:pic>
      <p:sp>
        <p:nvSpPr>
          <p:cNvPr id="8" name="Text Placeholder 7">
            <a:extLst>
              <a:ext uri="{FF2B5EF4-FFF2-40B4-BE49-F238E27FC236}">
                <a16:creationId xmlns:a16="http://schemas.microsoft.com/office/drawing/2014/main" id="{FBB9A042-47AF-4864-AA27-97131D93A749}"/>
              </a:ext>
            </a:extLst>
          </p:cNvPr>
          <p:cNvSpPr>
            <a:spLocks noGrp="1"/>
          </p:cNvSpPr>
          <p:nvPr>
            <p:ph type="body" sz="quarter" idx="3"/>
          </p:nvPr>
        </p:nvSpPr>
        <p:spPr>
          <a:xfrm>
            <a:off x="4645025" y="1114507"/>
            <a:ext cx="4041775" cy="639762"/>
          </a:xfrm>
        </p:spPr>
        <p:txBody>
          <a:bodyPr/>
          <a:lstStyle/>
          <a:p>
            <a:pPr algn="ctr"/>
            <a:r>
              <a:rPr lang="en-US" dirty="0"/>
              <a:t>2020s</a:t>
            </a:r>
          </a:p>
        </p:txBody>
      </p:sp>
      <p:pic>
        <p:nvPicPr>
          <p:cNvPr id="3" name="Content Placeholder 2" descr="A gray gas stove with food cooking in a frying pan.">
            <a:extLst>
              <a:ext uri="{FF2B5EF4-FFF2-40B4-BE49-F238E27FC236}">
                <a16:creationId xmlns:a16="http://schemas.microsoft.com/office/drawing/2014/main" id="{7A633B6E-7F1F-4410-B9B5-58CBF514DAE5}"/>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4645025" y="1828800"/>
            <a:ext cx="4041775" cy="2271477"/>
          </a:xfrm>
          <a:prstGeom prst="rect">
            <a:avLst/>
          </a:prstGeom>
        </p:spPr>
      </p:pic>
      <p:sp>
        <p:nvSpPr>
          <p:cNvPr id="5" name="Footer Placeholder 4">
            <a:extLst>
              <a:ext uri="{FF2B5EF4-FFF2-40B4-BE49-F238E27FC236}">
                <a16:creationId xmlns:a16="http://schemas.microsoft.com/office/drawing/2014/main" id="{AECAE9D5-BAF5-4A05-B717-4CBD4E39BDBB}"/>
              </a:ext>
            </a:extLst>
          </p:cNvPr>
          <p:cNvSpPr>
            <a:spLocks noGrp="1"/>
          </p:cNvSpPr>
          <p:nvPr>
            <p:ph type="ftr" sz="quarter" idx="11"/>
          </p:nvPr>
        </p:nvSpPr>
        <p:spPr/>
        <p:txBody>
          <a:bodyPr/>
          <a:lstStyle/>
          <a:p>
            <a:r>
              <a:rPr lang="en-US" altLang="en-US"/>
              <a:t>E X P E R I E N C E    Y O U R    A M E R I C A</a:t>
            </a:r>
          </a:p>
        </p:txBody>
      </p:sp>
      <p:sp>
        <p:nvSpPr>
          <p:cNvPr id="13" name="TextBox 12">
            <a:extLst>
              <a:ext uri="{FF2B5EF4-FFF2-40B4-BE49-F238E27FC236}">
                <a16:creationId xmlns:a16="http://schemas.microsoft.com/office/drawing/2014/main" id="{3B34B713-3358-445A-9EEA-FD8287C267E6}"/>
              </a:ext>
            </a:extLst>
          </p:cNvPr>
          <p:cNvSpPr txBox="1"/>
          <p:nvPr/>
        </p:nvSpPr>
        <p:spPr>
          <a:xfrm>
            <a:off x="4572000" y="4267200"/>
            <a:ext cx="4134263" cy="1754326"/>
          </a:xfrm>
          <a:prstGeom prst="rect">
            <a:avLst/>
          </a:prstGeom>
          <a:noFill/>
        </p:spPr>
        <p:txBody>
          <a:bodyPr wrap="square" rtlCol="0">
            <a:spAutoFit/>
          </a:bodyPr>
          <a:lstStyle/>
          <a:p>
            <a:r>
              <a:rPr lang="en-US" dirty="0">
                <a:latin typeface="+mn-lt"/>
              </a:rPr>
              <a:t>Today we use electric or gas stoves, ovens, microwaves, air fryers, and more to cook. A wide variety of food ingredients can be purchased at the grocery store. Cold items are kept in a refrigerator. </a:t>
            </a:r>
          </a:p>
        </p:txBody>
      </p:sp>
      <p:sp>
        <p:nvSpPr>
          <p:cNvPr id="14" name="TextBox 13">
            <a:extLst>
              <a:ext uri="{FF2B5EF4-FFF2-40B4-BE49-F238E27FC236}">
                <a16:creationId xmlns:a16="http://schemas.microsoft.com/office/drawing/2014/main" id="{CFC890D1-CC44-4491-B06A-FCCDF03A3CB2}"/>
              </a:ext>
            </a:extLst>
          </p:cNvPr>
          <p:cNvSpPr txBox="1"/>
          <p:nvPr/>
        </p:nvSpPr>
        <p:spPr>
          <a:xfrm>
            <a:off x="510763" y="4160935"/>
            <a:ext cx="3986626" cy="2031325"/>
          </a:xfrm>
          <a:prstGeom prst="rect">
            <a:avLst/>
          </a:prstGeom>
          <a:noFill/>
        </p:spPr>
        <p:txBody>
          <a:bodyPr wrap="square" rtlCol="0">
            <a:spAutoFit/>
          </a:bodyPr>
          <a:lstStyle/>
          <a:p>
            <a:r>
              <a:rPr lang="en-US" dirty="0">
                <a:latin typeface="+mn-lt"/>
              </a:rPr>
              <a:t>Food was cooked on a wood or coal fired stove. There was a very little variety of ingredients. There were no refrigerators to keep food cold. Fort Larned used ice boxes, filled with ice block cut from the river, to keep food cold.</a:t>
            </a:r>
          </a:p>
        </p:txBody>
      </p:sp>
    </p:spTree>
    <p:extLst>
      <p:ext uri="{BB962C8B-B14F-4D97-AF65-F5344CB8AC3E}">
        <p14:creationId xmlns:p14="http://schemas.microsoft.com/office/powerpoint/2010/main" val="200137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93C0-75C1-4C61-9BCE-D7CD94B7CB90}"/>
              </a:ext>
            </a:extLst>
          </p:cNvPr>
          <p:cNvSpPr>
            <a:spLocks noGrp="1"/>
          </p:cNvSpPr>
          <p:nvPr>
            <p:ph type="title"/>
          </p:nvPr>
        </p:nvSpPr>
        <p:spPr>
          <a:xfrm>
            <a:off x="457200" y="462196"/>
            <a:ext cx="8229600" cy="1143000"/>
          </a:xfrm>
        </p:spPr>
        <p:txBody>
          <a:bodyPr/>
          <a:lstStyle/>
          <a:p>
            <a:pPr algn="ctr"/>
            <a:r>
              <a:rPr lang="en-US" dirty="0"/>
              <a:t>Water</a:t>
            </a:r>
          </a:p>
        </p:txBody>
      </p:sp>
      <p:sp>
        <p:nvSpPr>
          <p:cNvPr id="6" name="Text Placeholder 5">
            <a:extLst>
              <a:ext uri="{FF2B5EF4-FFF2-40B4-BE49-F238E27FC236}">
                <a16:creationId xmlns:a16="http://schemas.microsoft.com/office/drawing/2014/main" id="{0275ED9D-18FA-4D50-B5F3-483EC77D31E7}"/>
              </a:ext>
            </a:extLst>
          </p:cNvPr>
          <p:cNvSpPr>
            <a:spLocks noGrp="1"/>
          </p:cNvSpPr>
          <p:nvPr>
            <p:ph type="body" idx="1"/>
          </p:nvPr>
        </p:nvSpPr>
        <p:spPr>
          <a:xfrm>
            <a:off x="513174" y="1140390"/>
            <a:ext cx="4040188" cy="639762"/>
          </a:xfrm>
        </p:spPr>
        <p:txBody>
          <a:bodyPr/>
          <a:lstStyle/>
          <a:p>
            <a:pPr algn="ctr"/>
            <a:r>
              <a:rPr lang="en-US" dirty="0"/>
              <a:t>1860s</a:t>
            </a:r>
          </a:p>
        </p:txBody>
      </p:sp>
      <p:pic>
        <p:nvPicPr>
          <p:cNvPr id="11" name="Content Placeholder 10" descr="A park ranger standing in front of an outdoor well.">
            <a:extLst>
              <a:ext uri="{FF2B5EF4-FFF2-40B4-BE49-F238E27FC236}">
                <a16:creationId xmlns:a16="http://schemas.microsoft.com/office/drawing/2014/main" id="{0242E301-4FB1-41DF-A1F3-F92D10A6EBB5}"/>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13175" y="1828800"/>
            <a:ext cx="4040188" cy="3030141"/>
          </a:xfrm>
        </p:spPr>
      </p:pic>
      <p:sp>
        <p:nvSpPr>
          <p:cNvPr id="8" name="Text Placeholder 7">
            <a:extLst>
              <a:ext uri="{FF2B5EF4-FFF2-40B4-BE49-F238E27FC236}">
                <a16:creationId xmlns:a16="http://schemas.microsoft.com/office/drawing/2014/main" id="{FBB9A042-47AF-4864-AA27-97131D93A749}"/>
              </a:ext>
            </a:extLst>
          </p:cNvPr>
          <p:cNvSpPr>
            <a:spLocks noGrp="1"/>
          </p:cNvSpPr>
          <p:nvPr>
            <p:ph type="body" sz="quarter" idx="3"/>
          </p:nvPr>
        </p:nvSpPr>
        <p:spPr>
          <a:xfrm>
            <a:off x="4700999" y="1140390"/>
            <a:ext cx="4041775" cy="639762"/>
          </a:xfrm>
        </p:spPr>
        <p:txBody>
          <a:bodyPr/>
          <a:lstStyle/>
          <a:p>
            <a:pPr algn="ctr"/>
            <a:r>
              <a:rPr lang="en-US" dirty="0"/>
              <a:t>2020s</a:t>
            </a:r>
          </a:p>
        </p:txBody>
      </p:sp>
      <p:pic>
        <p:nvPicPr>
          <p:cNvPr id="3" name="Content Placeholder 2" descr="A black faucet and sink with water running. ">
            <a:extLst>
              <a:ext uri="{FF2B5EF4-FFF2-40B4-BE49-F238E27FC236}">
                <a16:creationId xmlns:a16="http://schemas.microsoft.com/office/drawing/2014/main" id="{9C382336-26B5-47DB-A44E-F08ED54E9FA3}"/>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4700999" y="1828800"/>
            <a:ext cx="4041775" cy="2695863"/>
          </a:xfrm>
          <a:prstGeom prst="rect">
            <a:avLst/>
          </a:prstGeom>
        </p:spPr>
      </p:pic>
      <p:sp>
        <p:nvSpPr>
          <p:cNvPr id="5" name="Footer Placeholder 4">
            <a:extLst>
              <a:ext uri="{FF2B5EF4-FFF2-40B4-BE49-F238E27FC236}">
                <a16:creationId xmlns:a16="http://schemas.microsoft.com/office/drawing/2014/main" id="{AECAE9D5-BAF5-4A05-B717-4CBD4E39BDBB}"/>
              </a:ext>
            </a:extLst>
          </p:cNvPr>
          <p:cNvSpPr>
            <a:spLocks noGrp="1"/>
          </p:cNvSpPr>
          <p:nvPr>
            <p:ph type="ftr" sz="quarter" idx="11"/>
          </p:nvPr>
        </p:nvSpPr>
        <p:spPr/>
        <p:txBody>
          <a:bodyPr/>
          <a:lstStyle/>
          <a:p>
            <a:r>
              <a:rPr lang="en-US" altLang="en-US"/>
              <a:t>E X P E R I E N C E    Y O U R    A M E R I C A</a:t>
            </a:r>
          </a:p>
        </p:txBody>
      </p:sp>
      <p:sp>
        <p:nvSpPr>
          <p:cNvPr id="10" name="TextBox 9">
            <a:extLst>
              <a:ext uri="{FF2B5EF4-FFF2-40B4-BE49-F238E27FC236}">
                <a16:creationId xmlns:a16="http://schemas.microsoft.com/office/drawing/2014/main" id="{08B83F4C-65DD-4622-A7A7-A862C4D1EEDE}"/>
              </a:ext>
            </a:extLst>
          </p:cNvPr>
          <p:cNvSpPr txBox="1"/>
          <p:nvPr/>
        </p:nvSpPr>
        <p:spPr>
          <a:xfrm>
            <a:off x="4700998" y="4524663"/>
            <a:ext cx="4134263" cy="1477328"/>
          </a:xfrm>
          <a:prstGeom prst="rect">
            <a:avLst/>
          </a:prstGeom>
          <a:noFill/>
        </p:spPr>
        <p:txBody>
          <a:bodyPr wrap="square" rtlCol="0">
            <a:spAutoFit/>
          </a:bodyPr>
          <a:lstStyle/>
          <a:p>
            <a:r>
              <a:rPr lang="en-US" dirty="0">
                <a:latin typeface="+mn-lt"/>
              </a:rPr>
              <a:t>Houses today are connected a city water supply or well. Piping runs through the house to provide water at faucets. Bathrooms are all indoors. </a:t>
            </a:r>
          </a:p>
        </p:txBody>
      </p:sp>
      <p:sp>
        <p:nvSpPr>
          <p:cNvPr id="12" name="TextBox 11">
            <a:extLst>
              <a:ext uri="{FF2B5EF4-FFF2-40B4-BE49-F238E27FC236}">
                <a16:creationId xmlns:a16="http://schemas.microsoft.com/office/drawing/2014/main" id="{260EB0E2-1E74-4BA3-AB21-1E26D25F98AD}"/>
              </a:ext>
            </a:extLst>
          </p:cNvPr>
          <p:cNvSpPr txBox="1"/>
          <p:nvPr/>
        </p:nvSpPr>
        <p:spPr>
          <a:xfrm>
            <a:off x="419100" y="4858941"/>
            <a:ext cx="4134263" cy="1477328"/>
          </a:xfrm>
          <a:prstGeom prst="rect">
            <a:avLst/>
          </a:prstGeom>
          <a:noFill/>
        </p:spPr>
        <p:txBody>
          <a:bodyPr wrap="square" rtlCol="0">
            <a:spAutoFit/>
          </a:bodyPr>
          <a:lstStyle/>
          <a:p>
            <a:r>
              <a:rPr lang="en-US" dirty="0">
                <a:latin typeface="+mn-lt"/>
              </a:rPr>
              <a:t>Water was obtained from the river or by lowering a bucket into a hand dug well. There was no indoor plumbing. Outside outhouses served as toilets. </a:t>
            </a:r>
          </a:p>
        </p:txBody>
      </p:sp>
    </p:spTree>
    <p:extLst>
      <p:ext uri="{BB962C8B-B14F-4D97-AF65-F5344CB8AC3E}">
        <p14:creationId xmlns:p14="http://schemas.microsoft.com/office/powerpoint/2010/main" val="102132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93C0-75C1-4C61-9BCE-D7CD94B7CB90}"/>
              </a:ext>
            </a:extLst>
          </p:cNvPr>
          <p:cNvSpPr>
            <a:spLocks noGrp="1"/>
          </p:cNvSpPr>
          <p:nvPr>
            <p:ph type="title"/>
          </p:nvPr>
        </p:nvSpPr>
        <p:spPr/>
        <p:txBody>
          <a:bodyPr/>
          <a:lstStyle/>
          <a:p>
            <a:pPr algn="ctr"/>
            <a:r>
              <a:rPr lang="en-US" dirty="0"/>
              <a:t>Washing Clothes</a:t>
            </a:r>
          </a:p>
        </p:txBody>
      </p:sp>
      <p:sp>
        <p:nvSpPr>
          <p:cNvPr id="6" name="Text Placeholder 5">
            <a:extLst>
              <a:ext uri="{FF2B5EF4-FFF2-40B4-BE49-F238E27FC236}">
                <a16:creationId xmlns:a16="http://schemas.microsoft.com/office/drawing/2014/main" id="{0275ED9D-18FA-4D50-B5F3-483EC77D31E7}"/>
              </a:ext>
            </a:extLst>
          </p:cNvPr>
          <p:cNvSpPr>
            <a:spLocks noGrp="1"/>
          </p:cNvSpPr>
          <p:nvPr>
            <p:ph type="body" idx="1"/>
          </p:nvPr>
        </p:nvSpPr>
        <p:spPr>
          <a:xfrm>
            <a:off x="419100" y="1036638"/>
            <a:ext cx="4040188" cy="639762"/>
          </a:xfrm>
        </p:spPr>
        <p:txBody>
          <a:bodyPr/>
          <a:lstStyle/>
          <a:p>
            <a:pPr algn="ctr"/>
            <a:r>
              <a:rPr lang="en-US" dirty="0"/>
              <a:t>1860s</a:t>
            </a:r>
          </a:p>
        </p:txBody>
      </p:sp>
      <p:sp>
        <p:nvSpPr>
          <p:cNvPr id="8" name="Text Placeholder 7">
            <a:extLst>
              <a:ext uri="{FF2B5EF4-FFF2-40B4-BE49-F238E27FC236}">
                <a16:creationId xmlns:a16="http://schemas.microsoft.com/office/drawing/2014/main" id="{FBB9A042-47AF-4864-AA27-97131D93A749}"/>
              </a:ext>
            </a:extLst>
          </p:cNvPr>
          <p:cNvSpPr>
            <a:spLocks noGrp="1"/>
          </p:cNvSpPr>
          <p:nvPr>
            <p:ph type="body" sz="quarter" idx="3"/>
          </p:nvPr>
        </p:nvSpPr>
        <p:spPr>
          <a:xfrm>
            <a:off x="4606925" y="1036638"/>
            <a:ext cx="4041775" cy="639762"/>
          </a:xfrm>
        </p:spPr>
        <p:txBody>
          <a:bodyPr/>
          <a:lstStyle/>
          <a:p>
            <a:pPr algn="ctr"/>
            <a:r>
              <a:rPr lang="en-US" dirty="0"/>
              <a:t>2020s</a:t>
            </a:r>
          </a:p>
        </p:txBody>
      </p:sp>
      <p:pic>
        <p:nvPicPr>
          <p:cNvPr id="3" name="Content Placeholder 2" descr="A man stands next to a stacked washer and dryer. He is loading detergent into the washer. ">
            <a:extLst>
              <a:ext uri="{FF2B5EF4-FFF2-40B4-BE49-F238E27FC236}">
                <a16:creationId xmlns:a16="http://schemas.microsoft.com/office/drawing/2014/main" id="{5396B79F-5453-476D-82AF-C3A99ACE6947}"/>
              </a:ext>
            </a:extLst>
          </p:cNvPr>
          <p:cNvPicPr>
            <a:picLocks noGrp="1" noChangeAspect="1"/>
          </p:cNvPicPr>
          <p:nvPr>
            <p:ph sz="quarter" idx="4"/>
          </p:nvPr>
        </p:nvPicPr>
        <p:blipFill rotWithShape="1">
          <a:blip r:embed="rId3" cstate="screen">
            <a:extLst>
              <a:ext uri="{28A0092B-C50C-407E-A947-70E740481C1C}">
                <a14:useLocalDpi xmlns:a14="http://schemas.microsoft.com/office/drawing/2010/main"/>
              </a:ext>
            </a:extLst>
          </a:blip>
          <a:srcRect/>
          <a:stretch/>
        </p:blipFill>
        <p:spPr>
          <a:xfrm>
            <a:off x="5310716" y="1695450"/>
            <a:ext cx="2634192" cy="3429000"/>
          </a:xfrm>
          <a:prstGeom prst="rect">
            <a:avLst/>
          </a:prstGeom>
        </p:spPr>
      </p:pic>
      <p:sp>
        <p:nvSpPr>
          <p:cNvPr id="5" name="Footer Placeholder 4">
            <a:extLst>
              <a:ext uri="{FF2B5EF4-FFF2-40B4-BE49-F238E27FC236}">
                <a16:creationId xmlns:a16="http://schemas.microsoft.com/office/drawing/2014/main" id="{AECAE9D5-BAF5-4A05-B717-4CBD4E39BDBB}"/>
              </a:ext>
            </a:extLst>
          </p:cNvPr>
          <p:cNvSpPr>
            <a:spLocks noGrp="1"/>
          </p:cNvSpPr>
          <p:nvPr>
            <p:ph type="ftr" sz="quarter" idx="11"/>
          </p:nvPr>
        </p:nvSpPr>
        <p:spPr/>
        <p:txBody>
          <a:bodyPr/>
          <a:lstStyle/>
          <a:p>
            <a:r>
              <a:rPr lang="en-US" altLang="en-US"/>
              <a:t>E X P E R I E N C E    Y O U R    A M E R I C A</a:t>
            </a:r>
          </a:p>
        </p:txBody>
      </p:sp>
      <p:pic>
        <p:nvPicPr>
          <p:cNvPr id="17" name="Picture 16" descr="A series of five steel tubs rest on the grass outside. A tent and firewood is in the background.">
            <a:extLst>
              <a:ext uri="{FF2B5EF4-FFF2-40B4-BE49-F238E27FC236}">
                <a16:creationId xmlns:a16="http://schemas.microsoft.com/office/drawing/2014/main" id="{B99D6B19-2D32-4092-AE3D-BC1FE2EA69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237" y="1695450"/>
            <a:ext cx="3857625" cy="2571750"/>
          </a:xfrm>
          <a:prstGeom prst="rect">
            <a:avLst/>
          </a:prstGeom>
        </p:spPr>
      </p:pic>
      <p:sp>
        <p:nvSpPr>
          <p:cNvPr id="18" name="TextBox 17">
            <a:extLst>
              <a:ext uri="{FF2B5EF4-FFF2-40B4-BE49-F238E27FC236}">
                <a16:creationId xmlns:a16="http://schemas.microsoft.com/office/drawing/2014/main" id="{FF8F26D3-20B3-438D-84E4-5E6DA85E97C5}"/>
              </a:ext>
            </a:extLst>
          </p:cNvPr>
          <p:cNvSpPr txBox="1"/>
          <p:nvPr/>
        </p:nvSpPr>
        <p:spPr>
          <a:xfrm>
            <a:off x="472662" y="4267200"/>
            <a:ext cx="4134263" cy="2031325"/>
          </a:xfrm>
          <a:prstGeom prst="rect">
            <a:avLst/>
          </a:prstGeom>
          <a:noFill/>
        </p:spPr>
        <p:txBody>
          <a:bodyPr wrap="square" rtlCol="0">
            <a:spAutoFit/>
          </a:bodyPr>
          <a:lstStyle/>
          <a:p>
            <a:r>
              <a:rPr lang="en-US" dirty="0">
                <a:latin typeface="+mn-lt"/>
              </a:rPr>
              <a:t>Laundry was washed by hand using tubs and washboards. All water would have to be brought in by bucket from the well or river. Water was heated by placing the wash tub above a fire. Clothes were hung to dry. </a:t>
            </a:r>
          </a:p>
        </p:txBody>
      </p:sp>
      <p:sp>
        <p:nvSpPr>
          <p:cNvPr id="19" name="TextBox 18">
            <a:extLst>
              <a:ext uri="{FF2B5EF4-FFF2-40B4-BE49-F238E27FC236}">
                <a16:creationId xmlns:a16="http://schemas.microsoft.com/office/drawing/2014/main" id="{E4D63D1F-7D70-4B92-AC31-089868AF885A}"/>
              </a:ext>
            </a:extLst>
          </p:cNvPr>
          <p:cNvSpPr txBox="1"/>
          <p:nvPr/>
        </p:nvSpPr>
        <p:spPr>
          <a:xfrm>
            <a:off x="4876800" y="5143500"/>
            <a:ext cx="4134263" cy="1200329"/>
          </a:xfrm>
          <a:prstGeom prst="rect">
            <a:avLst/>
          </a:prstGeom>
          <a:noFill/>
        </p:spPr>
        <p:txBody>
          <a:bodyPr wrap="square" rtlCol="0">
            <a:spAutoFit/>
          </a:bodyPr>
          <a:lstStyle/>
          <a:p>
            <a:r>
              <a:rPr lang="en-US" dirty="0">
                <a:latin typeface="+mn-lt"/>
              </a:rPr>
              <a:t>Today we use washing machines to clean our clothes and dryers to dry them. Water is heated by an indoor water heater.</a:t>
            </a:r>
          </a:p>
        </p:txBody>
      </p:sp>
    </p:spTree>
    <p:extLst>
      <p:ext uri="{BB962C8B-B14F-4D97-AF65-F5344CB8AC3E}">
        <p14:creationId xmlns:p14="http://schemas.microsoft.com/office/powerpoint/2010/main" val="26174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5AC26E-D388-4D68-A037-A1DA89CAFC4F}"/>
              </a:ext>
            </a:extLst>
          </p:cNvPr>
          <p:cNvSpPr>
            <a:spLocks noGrp="1"/>
          </p:cNvSpPr>
          <p:nvPr>
            <p:ph type="title"/>
          </p:nvPr>
        </p:nvSpPr>
        <p:spPr/>
        <p:txBody>
          <a:bodyPr/>
          <a:lstStyle/>
          <a:p>
            <a:pPr algn="ctr"/>
            <a:r>
              <a:rPr lang="en-US" dirty="0"/>
              <a:t>Assignment</a:t>
            </a:r>
          </a:p>
        </p:txBody>
      </p:sp>
      <p:sp>
        <p:nvSpPr>
          <p:cNvPr id="9" name="Content Placeholder 8">
            <a:extLst>
              <a:ext uri="{FF2B5EF4-FFF2-40B4-BE49-F238E27FC236}">
                <a16:creationId xmlns:a16="http://schemas.microsoft.com/office/drawing/2014/main" id="{A6DCB0A3-6A22-4BCA-9CFD-C9DA3F3E57CC}"/>
              </a:ext>
            </a:extLst>
          </p:cNvPr>
          <p:cNvSpPr>
            <a:spLocks noGrp="1"/>
          </p:cNvSpPr>
          <p:nvPr>
            <p:ph idx="1"/>
          </p:nvPr>
        </p:nvSpPr>
        <p:spPr/>
        <p:txBody>
          <a:bodyPr/>
          <a:lstStyle/>
          <a:p>
            <a:r>
              <a:rPr lang="en-US" dirty="0"/>
              <a:t>Imagine you are based at Fort Larned in the 1860s. Write a letter back home describing your life at the Fort. Be sure to mention:</a:t>
            </a:r>
          </a:p>
          <a:p>
            <a:pPr lvl="1"/>
            <a:r>
              <a:rPr lang="en-US" dirty="0"/>
              <a:t>What position do you hold at the fort? </a:t>
            </a:r>
          </a:p>
          <a:p>
            <a:pPr lvl="1"/>
            <a:r>
              <a:rPr lang="en-US" dirty="0"/>
              <a:t>What duties do you perform? </a:t>
            </a:r>
          </a:p>
          <a:p>
            <a:pPr lvl="1"/>
            <a:r>
              <a:rPr lang="en-US" dirty="0"/>
              <a:t>What is your daily life like at the fort? </a:t>
            </a:r>
          </a:p>
          <a:p>
            <a:pPr lvl="1"/>
            <a:r>
              <a:rPr lang="en-US" dirty="0"/>
              <a:t>What do you like about life at the fort? </a:t>
            </a:r>
          </a:p>
          <a:p>
            <a:pPr lvl="1"/>
            <a:r>
              <a:rPr lang="en-US" dirty="0"/>
              <a:t>What do you dislike about life at the fort? </a:t>
            </a:r>
          </a:p>
        </p:txBody>
      </p:sp>
      <p:sp>
        <p:nvSpPr>
          <p:cNvPr id="7" name="Footer Placeholder 6">
            <a:extLst>
              <a:ext uri="{FF2B5EF4-FFF2-40B4-BE49-F238E27FC236}">
                <a16:creationId xmlns:a16="http://schemas.microsoft.com/office/drawing/2014/main" id="{2264C462-5861-494F-A270-8BC92DB0221B}"/>
              </a:ext>
            </a:extLst>
          </p:cNvPr>
          <p:cNvSpPr>
            <a:spLocks noGrp="1"/>
          </p:cNvSpPr>
          <p:nvPr>
            <p:ph type="ftr" sz="quarter" idx="11"/>
          </p:nvPr>
        </p:nvSpPr>
        <p:spPr/>
        <p:txBody>
          <a:bodyPr/>
          <a:lstStyle/>
          <a:p>
            <a:r>
              <a:rPr lang="en-US" altLang="en-US"/>
              <a:t>E X P E R I E N C E    Y O U R    A M E R I C A</a:t>
            </a:r>
          </a:p>
        </p:txBody>
      </p:sp>
    </p:spTree>
    <p:extLst>
      <p:ext uri="{BB962C8B-B14F-4D97-AF65-F5344CB8AC3E}">
        <p14:creationId xmlns:p14="http://schemas.microsoft.com/office/powerpoint/2010/main" val="41968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4CFA-8068-4D2D-B771-25D8327B5AB7}"/>
              </a:ext>
            </a:extLst>
          </p:cNvPr>
          <p:cNvSpPr>
            <a:spLocks noGrp="1"/>
          </p:cNvSpPr>
          <p:nvPr>
            <p:ph type="title"/>
          </p:nvPr>
        </p:nvSpPr>
        <p:spPr/>
        <p:txBody>
          <a:bodyPr/>
          <a:lstStyle/>
          <a:p>
            <a:endParaRPr lang="en-US" dirty="0"/>
          </a:p>
        </p:txBody>
      </p:sp>
      <p:pic>
        <p:nvPicPr>
          <p:cNvPr id="6" name="Content Placeholder 5" descr="An aerial shot of Fort Larned. Including 12 historic structures.&#10;&#10;">
            <a:extLst>
              <a:ext uri="{FF2B5EF4-FFF2-40B4-BE49-F238E27FC236}">
                <a16:creationId xmlns:a16="http://schemas.microsoft.com/office/drawing/2014/main" id="{77E61507-4C42-4F9E-A167-41123651AFA0}"/>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0" y="-9526"/>
            <a:ext cx="9158288" cy="6867526"/>
          </a:xfrm>
        </p:spPr>
      </p:pic>
      <p:sp>
        <p:nvSpPr>
          <p:cNvPr id="4" name="Footer Placeholder 3">
            <a:extLst>
              <a:ext uri="{FF2B5EF4-FFF2-40B4-BE49-F238E27FC236}">
                <a16:creationId xmlns:a16="http://schemas.microsoft.com/office/drawing/2014/main" id="{A3637AE1-6948-4444-B42F-964C37E7CCC9}"/>
              </a:ext>
            </a:extLst>
          </p:cNvPr>
          <p:cNvSpPr>
            <a:spLocks noGrp="1"/>
          </p:cNvSpPr>
          <p:nvPr>
            <p:ph type="ftr" sz="quarter" idx="11"/>
          </p:nvPr>
        </p:nvSpPr>
        <p:spPr/>
        <p:txBody>
          <a:bodyPr/>
          <a:lstStyle/>
          <a:p>
            <a:r>
              <a:rPr lang="en-US" altLang="en-US"/>
              <a:t>E X P E R I E N C E    Y O U R    A M E R I C A</a:t>
            </a:r>
          </a:p>
        </p:txBody>
      </p:sp>
      <p:sp>
        <p:nvSpPr>
          <p:cNvPr id="7" name="TextBox 6">
            <a:extLst>
              <a:ext uri="{FF2B5EF4-FFF2-40B4-BE49-F238E27FC236}">
                <a16:creationId xmlns:a16="http://schemas.microsoft.com/office/drawing/2014/main" id="{2A2B307C-D8FF-426A-8F27-41333D02582B}"/>
              </a:ext>
            </a:extLst>
          </p:cNvPr>
          <p:cNvSpPr txBox="1"/>
          <p:nvPr/>
        </p:nvSpPr>
        <p:spPr>
          <a:xfrm>
            <a:off x="4953000" y="5962650"/>
            <a:ext cx="3962400" cy="369332"/>
          </a:xfrm>
          <a:prstGeom prst="rect">
            <a:avLst/>
          </a:prstGeom>
          <a:noFill/>
        </p:spPr>
        <p:txBody>
          <a:bodyPr wrap="square" rtlCol="0">
            <a:spAutoFit/>
          </a:bodyPr>
          <a:lstStyle/>
          <a:p>
            <a:r>
              <a:rPr lang="en-US" dirty="0">
                <a:effectLst>
                  <a:outerShdw blurRad="38100" dist="38100" dir="2700000" algn="tl">
                    <a:srgbClr val="000000"/>
                  </a:outerShdw>
                </a:effectLst>
                <a:latin typeface="Frutiger LT Std 55 Roman" panose="020B0602020204020204" pitchFamily="34" charset="0"/>
              </a:rPr>
              <a:t>Fort Larned National Historic Site</a:t>
            </a:r>
          </a:p>
        </p:txBody>
      </p:sp>
    </p:spTree>
    <p:extLst>
      <p:ext uri="{BB962C8B-B14F-4D97-AF65-F5344CB8AC3E}">
        <p14:creationId xmlns:p14="http://schemas.microsoft.com/office/powerpoint/2010/main" val="307015680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A61C0D67-1FEA-4B23-8F61-136963C882DA}"/>
              </a:ext>
            </a:extLst>
          </p:cNvPr>
          <p:cNvSpPr>
            <a:spLocks noGrp="1"/>
          </p:cNvSpPr>
          <p:nvPr>
            <p:ph type="ftr" sz="quarter" idx="11"/>
          </p:nvPr>
        </p:nvSpPr>
        <p:spPr/>
        <p:txBody>
          <a:bodyPr/>
          <a:lstStyle>
            <a:lvl1pPr>
              <a:defRPr sz="2400">
                <a:solidFill>
                  <a:schemeClr val="tx1"/>
                </a:solidFill>
                <a:latin typeface="Garamond" panose="02020404030301010803" pitchFamily="18" charset="0"/>
                <a:ea typeface="ＭＳ Ｐゴシック" panose="020B0600070205080204" pitchFamily="34" charset="-128"/>
              </a:defRPr>
            </a:lvl1pPr>
            <a:lvl2pPr marL="37931725" indent="-37474525">
              <a:defRPr sz="2400">
                <a:solidFill>
                  <a:schemeClr val="tx1"/>
                </a:solidFill>
                <a:latin typeface="Garamond" panose="02020404030301010803" pitchFamily="18" charset="0"/>
                <a:ea typeface="ＭＳ Ｐゴシック" panose="020B0600070205080204" pitchFamily="34" charset="-128"/>
              </a:defRPr>
            </a:lvl2pPr>
            <a:lvl3pPr>
              <a:defRPr sz="2400">
                <a:solidFill>
                  <a:schemeClr val="tx1"/>
                </a:solidFill>
                <a:latin typeface="Garamond" panose="02020404030301010803" pitchFamily="18" charset="0"/>
                <a:ea typeface="ＭＳ Ｐゴシック" panose="020B0600070205080204" pitchFamily="34" charset="-128"/>
              </a:defRPr>
            </a:lvl3pPr>
            <a:lvl4pPr>
              <a:defRPr sz="2400">
                <a:solidFill>
                  <a:schemeClr val="tx1"/>
                </a:solidFill>
                <a:latin typeface="Garamond" panose="02020404030301010803" pitchFamily="18" charset="0"/>
                <a:ea typeface="ＭＳ Ｐゴシック" panose="020B0600070205080204" pitchFamily="34" charset="-128"/>
              </a:defRPr>
            </a:lvl4pPr>
            <a:lvl5pPr>
              <a:defRPr sz="2400">
                <a:solidFill>
                  <a:schemeClr val="tx1"/>
                </a:solidFill>
                <a:latin typeface="Garamond" panose="020204040303010108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r>
              <a:rPr lang="en-US" altLang="en-US" sz="1200">
                <a:latin typeface="Frutiger LT Std 55 Roman" panose="020B0602020204020204" pitchFamily="34" charset="0"/>
              </a:rPr>
              <a:t>E X P E R I E N C E    Y O U R    A M E R I C A</a:t>
            </a:r>
          </a:p>
        </p:txBody>
      </p:sp>
      <p:sp>
        <p:nvSpPr>
          <p:cNvPr id="95239" name="Text Box 7">
            <a:extLst>
              <a:ext uri="{FF2B5EF4-FFF2-40B4-BE49-F238E27FC236}">
                <a16:creationId xmlns:a16="http://schemas.microsoft.com/office/drawing/2014/main" id="{BA12791E-FEED-4AF7-B70A-73476C507FBA}"/>
              </a:ext>
            </a:extLst>
          </p:cNvPr>
          <p:cNvSpPr txBox="1">
            <a:spLocks noChangeArrowheads="1"/>
          </p:cNvSpPr>
          <p:nvPr/>
        </p:nvSpPr>
        <p:spPr bwMode="auto">
          <a:xfrm>
            <a:off x="2626519" y="4038600"/>
            <a:ext cx="3890962" cy="701675"/>
          </a:xfrm>
          <a:prstGeom prst="rect">
            <a:avLst/>
          </a:prstGeom>
          <a:noFill/>
          <a:ln w="9525">
            <a:noFill/>
            <a:miter lim="800000"/>
            <a:headEnd/>
            <a:tailEnd/>
          </a:ln>
          <a:effectLst/>
        </p:spPr>
        <p:txBody>
          <a:bodyPr wrap="none">
            <a:spAutoFit/>
          </a:bodyPr>
          <a:lstStyle>
            <a:lvl1pPr>
              <a:defRPr sz="2400">
                <a:solidFill>
                  <a:schemeClr val="tx1"/>
                </a:solidFill>
                <a:latin typeface="Garamond" panose="02020404030301010803" pitchFamily="18" charset="0"/>
                <a:ea typeface="ＭＳ Ｐゴシック" panose="020B0600070205080204" pitchFamily="34" charset="-128"/>
              </a:defRPr>
            </a:lvl1pPr>
            <a:lvl2pPr marL="37931725" indent="-37474525">
              <a:defRPr sz="2400">
                <a:solidFill>
                  <a:schemeClr val="tx1"/>
                </a:solidFill>
                <a:latin typeface="Garamond" panose="02020404030301010803" pitchFamily="18" charset="0"/>
                <a:ea typeface="ＭＳ Ｐゴシック" panose="020B0600070205080204" pitchFamily="34" charset="-128"/>
              </a:defRPr>
            </a:lvl2pPr>
            <a:lvl3pPr>
              <a:defRPr sz="2400">
                <a:solidFill>
                  <a:schemeClr val="tx1"/>
                </a:solidFill>
                <a:latin typeface="Garamond" panose="02020404030301010803" pitchFamily="18" charset="0"/>
                <a:ea typeface="ＭＳ Ｐゴシック" panose="020B0600070205080204" pitchFamily="34" charset="-128"/>
              </a:defRPr>
            </a:lvl3pPr>
            <a:lvl4pPr>
              <a:defRPr sz="2400">
                <a:solidFill>
                  <a:schemeClr val="tx1"/>
                </a:solidFill>
                <a:latin typeface="Garamond" panose="02020404030301010803" pitchFamily="18" charset="0"/>
                <a:ea typeface="ＭＳ Ｐゴシック" panose="020B0600070205080204" pitchFamily="34" charset="-128"/>
              </a:defRPr>
            </a:lvl4pPr>
            <a:lvl5pPr>
              <a:defRPr sz="2400">
                <a:solidFill>
                  <a:schemeClr val="tx1"/>
                </a:solidFill>
                <a:latin typeface="Garamond" panose="020204040303010108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pPr algn="ctr"/>
            <a:r>
              <a:rPr lang="en-US" altLang="en-US" sz="2000" dirty="0">
                <a:effectLst>
                  <a:outerShdw blurRad="38100" dist="38100" dir="2700000" algn="tl">
                    <a:srgbClr val="000000"/>
                  </a:outerShdw>
                </a:effectLst>
                <a:latin typeface="Frutiger LT Std 55 Roman" panose="020B0602020204020204" pitchFamily="34" charset="0"/>
              </a:rPr>
              <a:t>National Park Service</a:t>
            </a:r>
          </a:p>
          <a:p>
            <a:pPr algn="ctr"/>
            <a:r>
              <a:rPr lang="en-US" altLang="en-US" sz="2000" dirty="0">
                <a:effectLst>
                  <a:outerShdw blurRad="38100" dist="38100" dir="2700000" algn="tl">
                    <a:srgbClr val="000000"/>
                  </a:outerShdw>
                </a:effectLst>
                <a:latin typeface="Frutiger LT Std 55 Roman" panose="020B0602020204020204" pitchFamily="34" charset="0"/>
              </a:rPr>
              <a:t>U.S. Department of the Interior</a:t>
            </a:r>
          </a:p>
        </p:txBody>
      </p:sp>
      <p:pic>
        <p:nvPicPr>
          <p:cNvPr id="27653" name="Picture 8" descr="The National Park Service arrowhead symbol">
            <a:extLst>
              <a:ext uri="{FF2B5EF4-FFF2-40B4-BE49-F238E27FC236}">
                <a16:creationId xmlns:a16="http://schemas.microsoft.com/office/drawing/2014/main" id="{2E785BCF-7C14-47E6-8263-E03A8214B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889125"/>
            <a:ext cx="1314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4CFA-8068-4D2D-B771-25D8327B5AB7}"/>
              </a:ext>
            </a:extLst>
          </p:cNvPr>
          <p:cNvSpPr>
            <a:spLocks noGrp="1"/>
          </p:cNvSpPr>
          <p:nvPr>
            <p:ph type="title"/>
          </p:nvPr>
        </p:nvSpPr>
        <p:spPr/>
        <p:txBody>
          <a:bodyPr/>
          <a:lstStyle/>
          <a:p>
            <a:endParaRPr lang="en-US" dirty="0"/>
          </a:p>
        </p:txBody>
      </p:sp>
      <p:pic>
        <p:nvPicPr>
          <p:cNvPr id="6" name="Content Placeholder 5" descr="An aerial shot of Fort Larned. Including 12 historic structures&#10;&#10;">
            <a:extLst>
              <a:ext uri="{FF2B5EF4-FFF2-40B4-BE49-F238E27FC236}">
                <a16:creationId xmlns:a16="http://schemas.microsoft.com/office/drawing/2014/main" id="{77E61507-4C42-4F9E-A167-41123651AFA0}"/>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0" y="-9526"/>
            <a:ext cx="9158288" cy="6867526"/>
          </a:xfrm>
        </p:spPr>
      </p:pic>
      <p:sp>
        <p:nvSpPr>
          <p:cNvPr id="4" name="Footer Placeholder 3">
            <a:extLst>
              <a:ext uri="{FF2B5EF4-FFF2-40B4-BE49-F238E27FC236}">
                <a16:creationId xmlns:a16="http://schemas.microsoft.com/office/drawing/2014/main" id="{A3637AE1-6948-4444-B42F-964C37E7CCC9}"/>
              </a:ext>
            </a:extLst>
          </p:cNvPr>
          <p:cNvSpPr>
            <a:spLocks noGrp="1"/>
          </p:cNvSpPr>
          <p:nvPr>
            <p:ph type="ftr" sz="quarter" idx="11"/>
          </p:nvPr>
        </p:nvSpPr>
        <p:spPr/>
        <p:txBody>
          <a:bodyPr/>
          <a:lstStyle/>
          <a:p>
            <a:r>
              <a:rPr lang="en-US" altLang="en-US"/>
              <a:t>E X P E R I E N C E    Y O U R    A M E R I C A</a:t>
            </a:r>
          </a:p>
        </p:txBody>
      </p:sp>
      <p:sp>
        <p:nvSpPr>
          <p:cNvPr id="7" name="TextBox 6">
            <a:extLst>
              <a:ext uri="{FF2B5EF4-FFF2-40B4-BE49-F238E27FC236}">
                <a16:creationId xmlns:a16="http://schemas.microsoft.com/office/drawing/2014/main" id="{2A2B307C-D8FF-426A-8F27-41333D02582B}"/>
              </a:ext>
            </a:extLst>
          </p:cNvPr>
          <p:cNvSpPr txBox="1"/>
          <p:nvPr/>
        </p:nvSpPr>
        <p:spPr>
          <a:xfrm>
            <a:off x="4953000" y="5962650"/>
            <a:ext cx="3962400" cy="369332"/>
          </a:xfrm>
          <a:prstGeom prst="rect">
            <a:avLst/>
          </a:prstGeom>
          <a:noFill/>
        </p:spPr>
        <p:txBody>
          <a:bodyPr wrap="square" rtlCol="0">
            <a:spAutoFit/>
          </a:bodyPr>
          <a:lstStyle/>
          <a:p>
            <a:r>
              <a:rPr lang="en-US" dirty="0">
                <a:effectLst>
                  <a:outerShdw blurRad="38100" dist="38100" dir="2700000" algn="tl">
                    <a:srgbClr val="000000"/>
                  </a:outerShdw>
                </a:effectLst>
                <a:latin typeface="Frutiger LT Std 55 Roman" panose="020B0602020204020204" pitchFamily="34" charset="0"/>
              </a:rPr>
              <a:t>Fort Larned National Historic Site</a:t>
            </a:r>
          </a:p>
        </p:txBody>
      </p:sp>
    </p:spTree>
    <p:extLst>
      <p:ext uri="{BB962C8B-B14F-4D97-AF65-F5344CB8AC3E}">
        <p14:creationId xmlns:p14="http://schemas.microsoft.com/office/powerpoint/2010/main" val="409106422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1">
            <a:extLst>
              <a:ext uri="{FF2B5EF4-FFF2-40B4-BE49-F238E27FC236}">
                <a16:creationId xmlns:a16="http://schemas.microsoft.com/office/drawing/2014/main" id="{460BFAA6-AA32-4866-BDF9-3D87E43A17BF}"/>
              </a:ext>
            </a:extLst>
          </p:cNvPr>
          <p:cNvSpPr>
            <a:spLocks noGrp="1" noChangeArrowheads="1"/>
          </p:cNvSpPr>
          <p:nvPr>
            <p:ph type="ftr" sz="quarter" idx="11"/>
          </p:nvPr>
        </p:nvSpPr>
        <p:spPr/>
        <p:txBody>
          <a:bodyPr/>
          <a:lstStyle>
            <a:lvl1pPr>
              <a:defRPr sz="2400">
                <a:solidFill>
                  <a:schemeClr val="tx1"/>
                </a:solidFill>
                <a:latin typeface="Garamond" panose="02020404030301010803" pitchFamily="18" charset="0"/>
                <a:ea typeface="ＭＳ Ｐゴシック" panose="020B0600070205080204" pitchFamily="34" charset="-128"/>
              </a:defRPr>
            </a:lvl1pPr>
            <a:lvl2pPr marL="37931725" indent="-37474525">
              <a:defRPr sz="2400">
                <a:solidFill>
                  <a:schemeClr val="tx1"/>
                </a:solidFill>
                <a:latin typeface="Garamond" panose="02020404030301010803" pitchFamily="18" charset="0"/>
                <a:ea typeface="ＭＳ Ｐゴシック" panose="020B0600070205080204" pitchFamily="34" charset="-128"/>
              </a:defRPr>
            </a:lvl2pPr>
            <a:lvl3pPr>
              <a:defRPr sz="2400">
                <a:solidFill>
                  <a:schemeClr val="tx1"/>
                </a:solidFill>
                <a:latin typeface="Garamond" panose="02020404030301010803" pitchFamily="18" charset="0"/>
                <a:ea typeface="ＭＳ Ｐゴシック" panose="020B0600070205080204" pitchFamily="34" charset="-128"/>
              </a:defRPr>
            </a:lvl3pPr>
            <a:lvl4pPr>
              <a:defRPr sz="2400">
                <a:solidFill>
                  <a:schemeClr val="tx1"/>
                </a:solidFill>
                <a:latin typeface="Garamond" panose="02020404030301010803" pitchFamily="18" charset="0"/>
                <a:ea typeface="ＭＳ Ｐゴシック" panose="020B0600070205080204" pitchFamily="34" charset="-128"/>
              </a:defRPr>
            </a:lvl4pPr>
            <a:lvl5pPr>
              <a:defRPr sz="2400">
                <a:solidFill>
                  <a:schemeClr val="tx1"/>
                </a:solidFill>
                <a:latin typeface="Garamond" panose="020204040303010108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r>
              <a:rPr lang="en-US" altLang="en-US" sz="1200">
                <a:latin typeface="Frutiger LT Std 55 Roman" panose="020B0602020204020204" pitchFamily="34" charset="0"/>
              </a:rPr>
              <a:t>E X P E R I E N C E    Y O U R    A M E R I C A</a:t>
            </a:r>
          </a:p>
        </p:txBody>
      </p:sp>
      <p:sp>
        <p:nvSpPr>
          <p:cNvPr id="76804" name="Rectangle 4">
            <a:extLst>
              <a:ext uri="{FF2B5EF4-FFF2-40B4-BE49-F238E27FC236}">
                <a16:creationId xmlns:a16="http://schemas.microsoft.com/office/drawing/2014/main" id="{921F8F14-9337-47DA-8DD6-E29811185959}"/>
              </a:ext>
            </a:extLst>
          </p:cNvPr>
          <p:cNvSpPr>
            <a:spLocks noGrp="1" noChangeArrowheads="1"/>
          </p:cNvSpPr>
          <p:nvPr>
            <p:ph type="ctrTitle"/>
          </p:nvPr>
        </p:nvSpPr>
        <p:spPr>
          <a:xfrm>
            <a:off x="609600" y="2400300"/>
            <a:ext cx="7620000" cy="1447800"/>
          </a:xfrm>
        </p:spPr>
        <p:txBody>
          <a:bodyPr/>
          <a:lstStyle/>
          <a:p>
            <a:pPr algn="ctr" eaLnBrk="1" hangingPunct="1"/>
            <a:r>
              <a:rPr lang="en-US" altLang="en-US" dirty="0"/>
              <a:t>People of Fort Larned</a:t>
            </a:r>
          </a:p>
        </p:txBody>
      </p:sp>
      <p:sp>
        <p:nvSpPr>
          <p:cNvPr id="76805" name="Rectangle 5">
            <a:extLst>
              <a:ext uri="{FF2B5EF4-FFF2-40B4-BE49-F238E27FC236}">
                <a16:creationId xmlns:a16="http://schemas.microsoft.com/office/drawing/2014/main" id="{C7836C0E-1A06-484F-BD77-ABE6BAE2F768}"/>
              </a:ext>
            </a:extLst>
          </p:cNvPr>
          <p:cNvSpPr>
            <a:spLocks noGrp="1" noChangeArrowheads="1"/>
          </p:cNvSpPr>
          <p:nvPr>
            <p:ph type="subTitle" idx="1"/>
          </p:nvPr>
        </p:nvSpPr>
        <p:spPr/>
        <p:txBody>
          <a:bodyPr/>
          <a:lstStyle/>
          <a:p>
            <a:pPr algn="ctr" eaLnBrk="1" hangingPunct="1">
              <a:buFont typeface="Wingdings" panose="05000000000000000000" pitchFamily="2" charset="2"/>
              <a:buNone/>
            </a:pPr>
            <a:r>
              <a:rPr lang="en-US" altLang="en-US" dirty="0"/>
              <a:t>A Look at Those Who Called the Fort Home</a:t>
            </a:r>
          </a:p>
          <a:p>
            <a:pPr eaLnBrk="1" hangingPunct="1">
              <a:buFont typeface="Wingdings" panose="05000000000000000000" pitchFamily="2" charset="2"/>
              <a:buNone/>
            </a:pPr>
            <a:endParaRPr lang="en-US" altLang="en-US" dirty="0"/>
          </a:p>
        </p:txBody>
      </p:sp>
      <p:pic>
        <p:nvPicPr>
          <p:cNvPr id="13317" name="Picture 6" descr="ah_large_shaded_4c">
            <a:extLst>
              <a:ext uri="{FF2B5EF4-FFF2-40B4-BE49-F238E27FC236}">
                <a16:creationId xmlns:a16="http://schemas.microsoft.com/office/drawing/2014/main" id="{ACE0CEB0-7AA3-4F3D-8282-23B142DF1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588" y="609600"/>
            <a:ext cx="9921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7">
            <a:extLst>
              <a:ext uri="{FF2B5EF4-FFF2-40B4-BE49-F238E27FC236}">
                <a16:creationId xmlns:a16="http://schemas.microsoft.com/office/drawing/2014/main" id="{8FCE6C31-EAC8-49A3-85D2-98B5A7CBE4CC}"/>
              </a:ext>
            </a:extLst>
          </p:cNvPr>
          <p:cNvSpPr txBox="1">
            <a:spLocks noChangeArrowheads="1"/>
          </p:cNvSpPr>
          <p:nvPr/>
        </p:nvSpPr>
        <p:spPr bwMode="auto">
          <a:xfrm>
            <a:off x="609600" y="609600"/>
            <a:ext cx="3749744" cy="1061829"/>
          </a:xfrm>
          <a:prstGeom prst="rect">
            <a:avLst/>
          </a:prstGeom>
          <a:noFill/>
          <a:ln w="9525">
            <a:noFill/>
            <a:miter lim="800000"/>
            <a:headEnd/>
            <a:tailEnd/>
          </a:ln>
          <a:effectLst/>
        </p:spPr>
        <p:txBody>
          <a:bodyPr wrap="none">
            <a:spAutoFit/>
          </a:bodyPr>
          <a:lstStyle>
            <a:lvl1pPr>
              <a:defRPr sz="2400">
                <a:solidFill>
                  <a:schemeClr val="tx1"/>
                </a:solidFill>
                <a:latin typeface="Garamond" panose="02020404030301010803" pitchFamily="18" charset="0"/>
                <a:ea typeface="ＭＳ Ｐゴシック" panose="020B0600070205080204" pitchFamily="34" charset="-128"/>
              </a:defRPr>
            </a:lvl1pPr>
            <a:lvl2pPr marL="37931725" indent="-37474525">
              <a:defRPr sz="2400">
                <a:solidFill>
                  <a:schemeClr val="tx1"/>
                </a:solidFill>
                <a:latin typeface="Garamond" panose="02020404030301010803" pitchFamily="18" charset="0"/>
                <a:ea typeface="ＭＳ Ｐゴシック" panose="020B0600070205080204" pitchFamily="34" charset="-128"/>
              </a:defRPr>
            </a:lvl2pPr>
            <a:lvl3pPr>
              <a:defRPr sz="2400">
                <a:solidFill>
                  <a:schemeClr val="tx1"/>
                </a:solidFill>
                <a:latin typeface="Garamond" panose="02020404030301010803" pitchFamily="18" charset="0"/>
                <a:ea typeface="ＭＳ Ｐゴシック" panose="020B0600070205080204" pitchFamily="34" charset="-128"/>
              </a:defRPr>
            </a:lvl3pPr>
            <a:lvl4pPr>
              <a:defRPr sz="2400">
                <a:solidFill>
                  <a:schemeClr val="tx1"/>
                </a:solidFill>
                <a:latin typeface="Garamond" panose="02020404030301010803" pitchFamily="18" charset="0"/>
                <a:ea typeface="ＭＳ Ｐゴシック" panose="020B0600070205080204" pitchFamily="34" charset="-128"/>
              </a:defRPr>
            </a:lvl4pPr>
            <a:lvl5pPr>
              <a:defRPr sz="2400">
                <a:solidFill>
                  <a:schemeClr val="tx1"/>
                </a:solidFill>
                <a:latin typeface="Garamond" panose="02020404030301010803"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Garamond" panose="02020404030301010803" pitchFamily="18" charset="0"/>
                <a:ea typeface="ＭＳ Ｐゴシック" panose="020B0600070205080204" pitchFamily="34" charset="-128"/>
              </a:defRPr>
            </a:lvl9pPr>
          </a:lstStyle>
          <a:p>
            <a:r>
              <a:rPr lang="en-US" altLang="en-US" sz="1800" dirty="0">
                <a:effectLst>
                  <a:outerShdw blurRad="38100" dist="38100" dir="2700000" algn="tl">
                    <a:srgbClr val="000000"/>
                  </a:outerShdw>
                </a:effectLst>
                <a:latin typeface="Frutiger LT Std 55 Roman" panose="020B0602020204020204" pitchFamily="34" charset="0"/>
              </a:rPr>
              <a:t>National Park Service</a:t>
            </a:r>
          </a:p>
          <a:p>
            <a:r>
              <a:rPr lang="en-US" altLang="en-US" sz="1800" dirty="0">
                <a:effectLst>
                  <a:outerShdw blurRad="38100" dist="38100" dir="2700000" algn="tl">
                    <a:srgbClr val="000000"/>
                  </a:outerShdw>
                </a:effectLst>
                <a:latin typeface="Frutiger LT Std 55 Roman" panose="020B0602020204020204" pitchFamily="34" charset="0"/>
              </a:rPr>
              <a:t>U.S. Department of the Interior</a:t>
            </a:r>
          </a:p>
          <a:p>
            <a:endParaRPr lang="en-US" altLang="en-US" sz="900" dirty="0">
              <a:effectLst>
                <a:outerShdw blurRad="38100" dist="38100" dir="2700000" algn="tl">
                  <a:srgbClr val="000000"/>
                </a:outerShdw>
              </a:effectLst>
              <a:latin typeface="Frutiger LT Std 55 Roman" panose="020B0602020204020204" pitchFamily="34" charset="0"/>
            </a:endParaRPr>
          </a:p>
          <a:p>
            <a:r>
              <a:rPr lang="en-US" altLang="en-US" sz="1800" dirty="0">
                <a:effectLst>
                  <a:outerShdw blurRad="38100" dist="38100" dir="2700000" algn="tl">
                    <a:srgbClr val="000000"/>
                  </a:outerShdw>
                </a:effectLst>
                <a:latin typeface="Frutiger LT Std 55 Roman" panose="020B0602020204020204" pitchFamily="34" charset="0"/>
              </a:rPr>
              <a:t>Fort Larned National Historic Site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EDEB6-567A-48C8-8138-9C7FC584D3D9}"/>
              </a:ext>
            </a:extLst>
          </p:cNvPr>
          <p:cNvSpPr>
            <a:spLocks noGrp="1"/>
          </p:cNvSpPr>
          <p:nvPr>
            <p:ph type="title"/>
          </p:nvPr>
        </p:nvSpPr>
        <p:spPr>
          <a:xfrm>
            <a:off x="631119" y="685800"/>
            <a:ext cx="7848600" cy="685800"/>
          </a:xfrm>
        </p:spPr>
        <p:txBody>
          <a:bodyPr/>
          <a:lstStyle/>
          <a:p>
            <a:pPr algn="ctr"/>
            <a:r>
              <a:rPr lang="en-US" dirty="0"/>
              <a:t>Infantry Soldiers</a:t>
            </a:r>
          </a:p>
        </p:txBody>
      </p:sp>
      <p:sp>
        <p:nvSpPr>
          <p:cNvPr id="4" name="Content Placeholder 3">
            <a:extLst>
              <a:ext uri="{FF2B5EF4-FFF2-40B4-BE49-F238E27FC236}">
                <a16:creationId xmlns:a16="http://schemas.microsoft.com/office/drawing/2014/main" id="{127885EE-AF49-44DF-8028-74B2622393D0}"/>
              </a:ext>
            </a:extLst>
          </p:cNvPr>
          <p:cNvSpPr>
            <a:spLocks noGrp="1"/>
          </p:cNvSpPr>
          <p:nvPr>
            <p:ph sz="half" idx="2"/>
          </p:nvPr>
        </p:nvSpPr>
        <p:spPr>
          <a:xfrm>
            <a:off x="4600575" y="1447800"/>
            <a:ext cx="3848100" cy="4572000"/>
          </a:xfrm>
        </p:spPr>
        <p:txBody>
          <a:bodyPr/>
          <a:lstStyle/>
          <a:p>
            <a:r>
              <a:rPr lang="en-US" sz="1800" dirty="0">
                <a:effectLst/>
              </a:rPr>
              <a:t>Most of the soldiers stationed at Fort Larned served in the infantry. </a:t>
            </a:r>
          </a:p>
          <a:p>
            <a:r>
              <a:rPr lang="en-US" sz="1800" dirty="0">
                <a:effectLst/>
              </a:rPr>
              <a:t>Infantry are foot soldiers, carrying their weapon and all supplies on foot. </a:t>
            </a:r>
          </a:p>
          <a:p>
            <a:r>
              <a:rPr lang="en-US" sz="1800" dirty="0">
                <a:effectLst/>
              </a:rPr>
              <a:t>Their duties included drilling, escorting wagon trains, guard duty, and cleaning. </a:t>
            </a:r>
          </a:p>
          <a:p>
            <a:r>
              <a:rPr lang="en-US" sz="1800" dirty="0">
                <a:effectLst/>
              </a:rPr>
              <a:t>Some even took turns cooking and working in the bakery. </a:t>
            </a:r>
          </a:p>
          <a:p>
            <a:r>
              <a:rPr lang="en-US" sz="1800" dirty="0">
                <a:effectLst/>
              </a:rPr>
              <a:t>They lived in cramped living conditions, even sharing a bed with another soldier. </a:t>
            </a:r>
          </a:p>
          <a:p>
            <a:r>
              <a:rPr lang="en-US" sz="1800" dirty="0">
                <a:effectLst/>
              </a:rPr>
              <a:t>They were paid about $13 per month.</a:t>
            </a:r>
          </a:p>
          <a:p>
            <a:endParaRPr lang="en-US" dirty="0"/>
          </a:p>
        </p:txBody>
      </p:sp>
      <p:sp>
        <p:nvSpPr>
          <p:cNvPr id="5" name="Footer Placeholder 4">
            <a:extLst>
              <a:ext uri="{FF2B5EF4-FFF2-40B4-BE49-F238E27FC236}">
                <a16:creationId xmlns:a16="http://schemas.microsoft.com/office/drawing/2014/main" id="{80D10629-1FFC-4D81-983E-018DBAC4D1AE}"/>
              </a:ext>
            </a:extLst>
          </p:cNvPr>
          <p:cNvSpPr>
            <a:spLocks noGrp="1"/>
          </p:cNvSpPr>
          <p:nvPr>
            <p:ph type="ftr" sz="quarter" idx="11"/>
          </p:nvPr>
        </p:nvSpPr>
        <p:spPr/>
        <p:txBody>
          <a:bodyPr/>
          <a:lstStyle/>
          <a:p>
            <a:r>
              <a:rPr lang="en-US" altLang="en-US" dirty="0"/>
              <a:t>E X P E R I E N C E    Y O U R    A M E R I C A</a:t>
            </a:r>
          </a:p>
        </p:txBody>
      </p:sp>
      <p:pic>
        <p:nvPicPr>
          <p:cNvPr id="9" name="Picture 8" descr="Three soldiers marching along a path">
            <a:extLst>
              <a:ext uri="{FF2B5EF4-FFF2-40B4-BE49-F238E27FC236}">
                <a16:creationId xmlns:a16="http://schemas.microsoft.com/office/drawing/2014/main" id="{24FDDFAE-7BAB-415E-9319-03DA9E4A57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213" y="1447800"/>
            <a:ext cx="3781424" cy="2836067"/>
          </a:xfrm>
          <a:prstGeom prst="rect">
            <a:avLst/>
          </a:prstGeom>
        </p:spPr>
      </p:pic>
      <p:pic>
        <p:nvPicPr>
          <p:cNvPr id="15" name="Picture 14" descr="Historic photograph of a large group of soliders">
            <a:extLst>
              <a:ext uri="{FF2B5EF4-FFF2-40B4-BE49-F238E27FC236}">
                <a16:creationId xmlns:a16="http://schemas.microsoft.com/office/drawing/2014/main" id="{476B2459-DE9F-46DF-931B-65246D6259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800" y="4591050"/>
            <a:ext cx="4622800" cy="971550"/>
          </a:xfrm>
          <a:prstGeom prst="rect">
            <a:avLst/>
          </a:prstGeom>
        </p:spPr>
      </p:pic>
      <p:sp>
        <p:nvSpPr>
          <p:cNvPr id="16" name="TextBox 15">
            <a:extLst>
              <a:ext uri="{FF2B5EF4-FFF2-40B4-BE49-F238E27FC236}">
                <a16:creationId xmlns:a16="http://schemas.microsoft.com/office/drawing/2014/main" id="{B34638B3-AC47-483A-89E2-E789BA16B0CE}"/>
              </a:ext>
            </a:extLst>
          </p:cNvPr>
          <p:cNvSpPr txBox="1"/>
          <p:nvPr/>
        </p:nvSpPr>
        <p:spPr>
          <a:xfrm>
            <a:off x="481806" y="5562600"/>
            <a:ext cx="3557587" cy="307777"/>
          </a:xfrm>
          <a:prstGeom prst="rect">
            <a:avLst/>
          </a:prstGeom>
          <a:noFill/>
        </p:spPr>
        <p:txBody>
          <a:bodyPr wrap="square" rtlCol="0">
            <a:spAutoFit/>
          </a:bodyPr>
          <a:lstStyle/>
          <a:p>
            <a:pPr algn="ctr"/>
            <a:r>
              <a:rPr lang="en-US" sz="1400" dirty="0">
                <a:latin typeface="+mn-lt"/>
              </a:rPr>
              <a:t>Fort Larned Soldiers- 1867</a:t>
            </a:r>
          </a:p>
        </p:txBody>
      </p:sp>
    </p:spTree>
    <p:extLst>
      <p:ext uri="{BB962C8B-B14F-4D97-AF65-F5344CB8AC3E}">
        <p14:creationId xmlns:p14="http://schemas.microsoft.com/office/powerpoint/2010/main" val="25269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B035-7E06-4008-8DC8-DB0A375B5E16}"/>
              </a:ext>
            </a:extLst>
          </p:cNvPr>
          <p:cNvSpPr>
            <a:spLocks noGrp="1"/>
          </p:cNvSpPr>
          <p:nvPr>
            <p:ph type="title"/>
          </p:nvPr>
        </p:nvSpPr>
        <p:spPr>
          <a:xfrm>
            <a:off x="673102" y="781050"/>
            <a:ext cx="7848600" cy="685800"/>
          </a:xfrm>
        </p:spPr>
        <p:txBody>
          <a:bodyPr/>
          <a:lstStyle/>
          <a:p>
            <a:pPr algn="ctr"/>
            <a:r>
              <a:rPr lang="en-US" dirty="0"/>
              <a:t>Cavalry</a:t>
            </a:r>
          </a:p>
        </p:txBody>
      </p:sp>
      <p:sp>
        <p:nvSpPr>
          <p:cNvPr id="4" name="Content Placeholder 3">
            <a:extLst>
              <a:ext uri="{FF2B5EF4-FFF2-40B4-BE49-F238E27FC236}">
                <a16:creationId xmlns:a16="http://schemas.microsoft.com/office/drawing/2014/main" id="{1DD04D9D-BFD6-439B-8EA2-D8F03DDE9597}"/>
              </a:ext>
            </a:extLst>
          </p:cNvPr>
          <p:cNvSpPr>
            <a:spLocks noGrp="1"/>
          </p:cNvSpPr>
          <p:nvPr>
            <p:ph sz="half" idx="2"/>
          </p:nvPr>
        </p:nvSpPr>
        <p:spPr/>
        <p:txBody>
          <a:bodyPr/>
          <a:lstStyle/>
          <a:p>
            <a:r>
              <a:rPr lang="en-US" sz="1800" dirty="0">
                <a:effectLst/>
              </a:rPr>
              <a:t>Cavalry soldiers fought on horseback. </a:t>
            </a:r>
          </a:p>
          <a:p>
            <a:r>
              <a:rPr lang="en-US" sz="1800" dirty="0">
                <a:effectLst/>
              </a:rPr>
              <a:t>They were ideal for fighting on the vast open areas of the Great Plains. Their speed on horseback allowed them to respond quickly to problems near the fort. </a:t>
            </a:r>
          </a:p>
          <a:p>
            <a:r>
              <a:rPr lang="en-US" sz="1800" dirty="0">
                <a:effectLst/>
              </a:rPr>
              <a:t>The cavalry’s horses were kept in a stable at the fort. </a:t>
            </a:r>
          </a:p>
          <a:p>
            <a:r>
              <a:rPr lang="en-US" sz="1800" dirty="0">
                <a:effectLst/>
              </a:rPr>
              <a:t>Both infantry and cavalry soldiers were known as enlisted men. </a:t>
            </a:r>
            <a:endParaRPr lang="en-US" sz="1800" dirty="0"/>
          </a:p>
        </p:txBody>
      </p:sp>
      <p:sp>
        <p:nvSpPr>
          <p:cNvPr id="5" name="Footer Placeholder 4">
            <a:extLst>
              <a:ext uri="{FF2B5EF4-FFF2-40B4-BE49-F238E27FC236}">
                <a16:creationId xmlns:a16="http://schemas.microsoft.com/office/drawing/2014/main" id="{E02AD946-D4C7-42E6-8A54-50963E632C15}"/>
              </a:ext>
            </a:extLst>
          </p:cNvPr>
          <p:cNvSpPr>
            <a:spLocks noGrp="1"/>
          </p:cNvSpPr>
          <p:nvPr>
            <p:ph type="ftr" sz="quarter" idx="11"/>
          </p:nvPr>
        </p:nvSpPr>
        <p:spPr/>
        <p:txBody>
          <a:bodyPr/>
          <a:lstStyle/>
          <a:p>
            <a:r>
              <a:rPr lang="en-US" altLang="en-US"/>
              <a:t>E X P E R I E N C E    Y O U R    A M E R I C A</a:t>
            </a:r>
          </a:p>
        </p:txBody>
      </p:sp>
      <p:pic>
        <p:nvPicPr>
          <p:cNvPr id="15" name="Content Placeholder 14" descr="A group of 5 soldiers on horseback">
            <a:extLst>
              <a:ext uri="{FF2B5EF4-FFF2-40B4-BE49-F238E27FC236}">
                <a16:creationId xmlns:a16="http://schemas.microsoft.com/office/drawing/2014/main" id="{A72FABC3-71BF-448A-B369-B2AAA428AE5C}"/>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65099" y="1790700"/>
            <a:ext cx="4368802" cy="3276600"/>
          </a:xfrm>
        </p:spPr>
      </p:pic>
    </p:spTree>
    <p:extLst>
      <p:ext uri="{BB962C8B-B14F-4D97-AF65-F5344CB8AC3E}">
        <p14:creationId xmlns:p14="http://schemas.microsoft.com/office/powerpoint/2010/main" val="132703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2348-230A-42D6-98DD-F06C4D9532BA}"/>
              </a:ext>
            </a:extLst>
          </p:cNvPr>
          <p:cNvSpPr>
            <a:spLocks noGrp="1"/>
          </p:cNvSpPr>
          <p:nvPr>
            <p:ph type="title"/>
          </p:nvPr>
        </p:nvSpPr>
        <p:spPr>
          <a:xfrm>
            <a:off x="647700" y="743402"/>
            <a:ext cx="7848600" cy="685800"/>
          </a:xfrm>
        </p:spPr>
        <p:txBody>
          <a:bodyPr/>
          <a:lstStyle/>
          <a:p>
            <a:pPr algn="ctr"/>
            <a:r>
              <a:rPr lang="en-US" dirty="0"/>
              <a:t>Officers</a:t>
            </a:r>
          </a:p>
        </p:txBody>
      </p:sp>
      <p:sp>
        <p:nvSpPr>
          <p:cNvPr id="3" name="Content Placeholder 2">
            <a:extLst>
              <a:ext uri="{FF2B5EF4-FFF2-40B4-BE49-F238E27FC236}">
                <a16:creationId xmlns:a16="http://schemas.microsoft.com/office/drawing/2014/main" id="{D10F63CF-3B98-4D88-AE51-2E4DD6ED47CA}"/>
              </a:ext>
            </a:extLst>
          </p:cNvPr>
          <p:cNvSpPr>
            <a:spLocks noGrp="1"/>
          </p:cNvSpPr>
          <p:nvPr>
            <p:ph sz="half" idx="1"/>
          </p:nvPr>
        </p:nvSpPr>
        <p:spPr/>
        <p:txBody>
          <a:bodyPr/>
          <a:lstStyle/>
          <a:p>
            <a:r>
              <a:rPr lang="en-US" sz="1800" dirty="0">
                <a:effectLst/>
              </a:rPr>
              <a:t>The officers were in charge of the enlisted men. </a:t>
            </a:r>
          </a:p>
          <a:p>
            <a:r>
              <a:rPr lang="en-US" sz="1800" dirty="0">
                <a:effectLst/>
              </a:rPr>
              <a:t>They were responsible for drilling, training and disciplining the enlisted men. </a:t>
            </a:r>
          </a:p>
          <a:p>
            <a:r>
              <a:rPr lang="en-US" sz="1800" dirty="0">
                <a:effectLst/>
              </a:rPr>
              <a:t>Most officers attended college. </a:t>
            </a:r>
          </a:p>
          <a:p>
            <a:r>
              <a:rPr lang="en-US" sz="1800" dirty="0">
                <a:effectLst/>
              </a:rPr>
              <a:t>They were provided better living quarters and pay than the enlisted men. </a:t>
            </a:r>
          </a:p>
          <a:p>
            <a:r>
              <a:rPr lang="en-US" sz="1800" dirty="0">
                <a:effectLst/>
              </a:rPr>
              <a:t>They were allowed to bring their wives and children with them. </a:t>
            </a:r>
          </a:p>
          <a:p>
            <a:r>
              <a:rPr lang="en-US" sz="1800" dirty="0">
                <a:effectLst/>
              </a:rPr>
              <a:t>Officers were required to purchase their own uniforms, food, and furnishings for their quarters. </a:t>
            </a:r>
            <a:endParaRPr lang="en-US" sz="1800" dirty="0"/>
          </a:p>
        </p:txBody>
      </p:sp>
      <p:pic>
        <p:nvPicPr>
          <p:cNvPr id="11" name="Content Placeholder 10" descr="A black and white phot of a stone house. Four men stand in front of it">
            <a:extLst>
              <a:ext uri="{FF2B5EF4-FFF2-40B4-BE49-F238E27FC236}">
                <a16:creationId xmlns:a16="http://schemas.microsoft.com/office/drawing/2014/main" id="{DE50EC3D-44B9-42A3-B4A6-162E483DA5F0}"/>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720169" y="3955305"/>
            <a:ext cx="3848100" cy="2332306"/>
          </a:xfrm>
        </p:spPr>
      </p:pic>
      <p:pic>
        <p:nvPicPr>
          <p:cNvPr id="13" name="Picture 12" descr="A black and white photo of a bearded man in an officer's uniform.">
            <a:extLst>
              <a:ext uri="{FF2B5EF4-FFF2-40B4-BE49-F238E27FC236}">
                <a16:creationId xmlns:a16="http://schemas.microsoft.com/office/drawing/2014/main" id="{46D76B1D-8BB9-4B9C-9FFC-9626FC0318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0033" y="838200"/>
            <a:ext cx="2169402" cy="2962516"/>
          </a:xfrm>
          <a:prstGeom prst="rect">
            <a:avLst/>
          </a:prstGeom>
        </p:spPr>
      </p:pic>
      <p:sp>
        <p:nvSpPr>
          <p:cNvPr id="14" name="TextBox 13">
            <a:extLst>
              <a:ext uri="{FF2B5EF4-FFF2-40B4-BE49-F238E27FC236}">
                <a16:creationId xmlns:a16="http://schemas.microsoft.com/office/drawing/2014/main" id="{FCF9FFF1-3EE4-4A20-B5A0-D76CFF387A1F}"/>
              </a:ext>
            </a:extLst>
          </p:cNvPr>
          <p:cNvSpPr txBox="1"/>
          <p:nvPr/>
        </p:nvSpPr>
        <p:spPr>
          <a:xfrm>
            <a:off x="4720169" y="2761513"/>
            <a:ext cx="1855442" cy="1169551"/>
          </a:xfrm>
          <a:prstGeom prst="rect">
            <a:avLst/>
          </a:prstGeom>
          <a:noFill/>
        </p:spPr>
        <p:txBody>
          <a:bodyPr wrap="square" rtlCol="0">
            <a:spAutoFit/>
          </a:bodyPr>
          <a:lstStyle/>
          <a:p>
            <a:r>
              <a:rPr lang="en-US" sz="1400" dirty="0">
                <a:latin typeface="+mn-lt"/>
              </a:rPr>
              <a:t>Major John E. Yard Fort Larned Post Commander </a:t>
            </a:r>
          </a:p>
          <a:p>
            <a:r>
              <a:rPr lang="en-US" sz="1400" dirty="0">
                <a:latin typeface="+mn-lt"/>
              </a:rPr>
              <a:t>1868-1869</a:t>
            </a:r>
          </a:p>
          <a:p>
            <a:endParaRPr lang="en-US" sz="1400" dirty="0"/>
          </a:p>
        </p:txBody>
      </p:sp>
      <p:sp>
        <p:nvSpPr>
          <p:cNvPr id="15" name="TextBox 14">
            <a:extLst>
              <a:ext uri="{FF2B5EF4-FFF2-40B4-BE49-F238E27FC236}">
                <a16:creationId xmlns:a16="http://schemas.microsoft.com/office/drawing/2014/main" id="{AC8BB250-DF23-4D01-B014-F49B2C20FD94}"/>
              </a:ext>
            </a:extLst>
          </p:cNvPr>
          <p:cNvSpPr txBox="1"/>
          <p:nvPr/>
        </p:nvSpPr>
        <p:spPr>
          <a:xfrm>
            <a:off x="5791200" y="6311853"/>
            <a:ext cx="1855442" cy="523220"/>
          </a:xfrm>
          <a:prstGeom prst="rect">
            <a:avLst/>
          </a:prstGeom>
          <a:noFill/>
        </p:spPr>
        <p:txBody>
          <a:bodyPr wrap="square" rtlCol="0">
            <a:spAutoFit/>
          </a:bodyPr>
          <a:lstStyle/>
          <a:p>
            <a:r>
              <a:rPr lang="en-US" sz="1400" dirty="0">
                <a:latin typeface="+mn-lt"/>
              </a:rPr>
              <a:t>Officer’s Row, 1879</a:t>
            </a:r>
          </a:p>
          <a:p>
            <a:endParaRPr lang="en-US" sz="1400" dirty="0"/>
          </a:p>
        </p:txBody>
      </p:sp>
    </p:spTree>
    <p:extLst>
      <p:ext uri="{BB962C8B-B14F-4D97-AF65-F5344CB8AC3E}">
        <p14:creationId xmlns:p14="http://schemas.microsoft.com/office/powerpoint/2010/main" val="209836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C4CC-8EA4-47A7-8CB1-F1C4A47CC26B}"/>
              </a:ext>
            </a:extLst>
          </p:cNvPr>
          <p:cNvSpPr>
            <a:spLocks noGrp="1"/>
          </p:cNvSpPr>
          <p:nvPr>
            <p:ph type="title"/>
          </p:nvPr>
        </p:nvSpPr>
        <p:spPr>
          <a:xfrm>
            <a:off x="647700" y="781050"/>
            <a:ext cx="7848600" cy="685800"/>
          </a:xfrm>
        </p:spPr>
        <p:txBody>
          <a:bodyPr/>
          <a:lstStyle/>
          <a:p>
            <a:pPr algn="ctr"/>
            <a:r>
              <a:rPr lang="en-US" dirty="0"/>
              <a:t>Officers Wives</a:t>
            </a:r>
          </a:p>
        </p:txBody>
      </p:sp>
      <p:sp>
        <p:nvSpPr>
          <p:cNvPr id="3" name="Content Placeholder 2">
            <a:extLst>
              <a:ext uri="{FF2B5EF4-FFF2-40B4-BE49-F238E27FC236}">
                <a16:creationId xmlns:a16="http://schemas.microsoft.com/office/drawing/2014/main" id="{894ABA99-982B-4E80-80E8-4528C18E9370}"/>
              </a:ext>
            </a:extLst>
          </p:cNvPr>
          <p:cNvSpPr>
            <a:spLocks noGrp="1"/>
          </p:cNvSpPr>
          <p:nvPr>
            <p:ph sz="half" idx="1"/>
          </p:nvPr>
        </p:nvSpPr>
        <p:spPr>
          <a:xfrm>
            <a:off x="619125" y="1905000"/>
            <a:ext cx="3848100" cy="3810000"/>
          </a:xfrm>
        </p:spPr>
        <p:txBody>
          <a:bodyPr/>
          <a:lstStyle/>
          <a:p>
            <a:r>
              <a:rPr lang="en-US" sz="1800" dirty="0">
                <a:effectLst/>
              </a:rPr>
              <a:t>Leaving the “niceties” of the east, they followed their army husbands west with what few possessions could fit into a wagon. </a:t>
            </a:r>
          </a:p>
          <a:p>
            <a:r>
              <a:rPr lang="en-US" sz="1800" dirty="0">
                <a:effectLst/>
              </a:rPr>
              <a:t>Their role was behind the scenes. Usually the officer’s wives were in charge of entertaining, educating, and raising the children. </a:t>
            </a:r>
          </a:p>
          <a:p>
            <a:r>
              <a:rPr lang="en-US" sz="1800" dirty="0">
                <a:effectLst/>
              </a:rPr>
              <a:t>The wives had a huge impact on the fort because they brought a civilizing influence.</a:t>
            </a:r>
            <a:endParaRPr lang="en-US" sz="1800" dirty="0"/>
          </a:p>
        </p:txBody>
      </p:sp>
      <p:pic>
        <p:nvPicPr>
          <p:cNvPr id="7" name="Content Placeholder 6" descr="Four ladies dress in 19th century dresses. ">
            <a:extLst>
              <a:ext uri="{FF2B5EF4-FFF2-40B4-BE49-F238E27FC236}">
                <a16:creationId xmlns:a16="http://schemas.microsoft.com/office/drawing/2014/main" id="{DDB7726B-7C5D-461B-8D83-0D5B439CFA5F}"/>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572000" y="2224087"/>
            <a:ext cx="4229100" cy="3171825"/>
          </a:xfrm>
        </p:spPr>
      </p:pic>
      <p:sp>
        <p:nvSpPr>
          <p:cNvPr id="5" name="Footer Placeholder 4">
            <a:extLst>
              <a:ext uri="{FF2B5EF4-FFF2-40B4-BE49-F238E27FC236}">
                <a16:creationId xmlns:a16="http://schemas.microsoft.com/office/drawing/2014/main" id="{D925D5F6-5096-431F-9C45-1E0D853452C8}"/>
              </a:ext>
            </a:extLst>
          </p:cNvPr>
          <p:cNvSpPr>
            <a:spLocks noGrp="1"/>
          </p:cNvSpPr>
          <p:nvPr>
            <p:ph type="ftr" sz="quarter" idx="11"/>
          </p:nvPr>
        </p:nvSpPr>
        <p:spPr/>
        <p:txBody>
          <a:bodyPr/>
          <a:lstStyle/>
          <a:p>
            <a:r>
              <a:rPr lang="en-US" altLang="en-US"/>
              <a:t>E X P E R I E N C E    Y O U R    A M E R I C A</a:t>
            </a:r>
          </a:p>
        </p:txBody>
      </p:sp>
    </p:spTree>
    <p:extLst>
      <p:ext uri="{BB962C8B-B14F-4D97-AF65-F5344CB8AC3E}">
        <p14:creationId xmlns:p14="http://schemas.microsoft.com/office/powerpoint/2010/main" val="188028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08A27-975D-42FE-AB6A-59A7CA1830A2}"/>
              </a:ext>
            </a:extLst>
          </p:cNvPr>
          <p:cNvSpPr>
            <a:spLocks noGrp="1"/>
          </p:cNvSpPr>
          <p:nvPr>
            <p:ph type="title"/>
          </p:nvPr>
        </p:nvSpPr>
        <p:spPr>
          <a:xfrm>
            <a:off x="609600" y="781050"/>
            <a:ext cx="7848600" cy="685800"/>
          </a:xfrm>
        </p:spPr>
        <p:txBody>
          <a:bodyPr/>
          <a:lstStyle/>
          <a:p>
            <a:pPr algn="ctr"/>
            <a:r>
              <a:rPr lang="en-US" dirty="0"/>
              <a:t>Laundresses</a:t>
            </a:r>
          </a:p>
        </p:txBody>
      </p:sp>
      <p:sp>
        <p:nvSpPr>
          <p:cNvPr id="4" name="Content Placeholder 3">
            <a:extLst>
              <a:ext uri="{FF2B5EF4-FFF2-40B4-BE49-F238E27FC236}">
                <a16:creationId xmlns:a16="http://schemas.microsoft.com/office/drawing/2014/main" id="{43F87233-773A-41ED-BE1E-70AF95D83138}"/>
              </a:ext>
            </a:extLst>
          </p:cNvPr>
          <p:cNvSpPr>
            <a:spLocks noGrp="1"/>
          </p:cNvSpPr>
          <p:nvPr>
            <p:ph sz="half" idx="2"/>
          </p:nvPr>
        </p:nvSpPr>
        <p:spPr>
          <a:xfrm>
            <a:off x="4610100" y="1600200"/>
            <a:ext cx="3848100" cy="4476750"/>
          </a:xfrm>
        </p:spPr>
        <p:txBody>
          <a:bodyPr/>
          <a:lstStyle/>
          <a:p>
            <a:r>
              <a:rPr lang="en-US" sz="1600" dirty="0">
                <a:effectLst/>
              </a:rPr>
              <a:t>Some of the enlisted men’s wives served as laundresses. </a:t>
            </a:r>
          </a:p>
          <a:p>
            <a:r>
              <a:rPr lang="en-US" sz="1600" dirty="0">
                <a:effectLst/>
              </a:rPr>
              <a:t>Social standards in the 1860s prevented close relationships between officers’ wives and the other women on post. </a:t>
            </a:r>
          </a:p>
          <a:p>
            <a:r>
              <a:rPr lang="en-US" sz="1600" dirty="0">
                <a:effectLst/>
              </a:rPr>
              <a:t>They were in charge of washing the soldier’s laundry by hand. </a:t>
            </a:r>
          </a:p>
          <a:p>
            <a:r>
              <a:rPr lang="en-US" sz="1600" dirty="0">
                <a:effectLst/>
              </a:rPr>
              <a:t>There was one laundress for every 19 enlisted men. They received two dollars out of every soldier’s pay each month for their services, making their wages more than double that of an infantry soldier. </a:t>
            </a:r>
          </a:p>
          <a:p>
            <a:r>
              <a:rPr lang="en-US" sz="1600" dirty="0">
                <a:effectLst/>
              </a:rPr>
              <a:t>The laundresses were the only women at the fort recognized by the government as employees.</a:t>
            </a:r>
          </a:p>
          <a:p>
            <a:endParaRPr lang="en-US" dirty="0"/>
          </a:p>
        </p:txBody>
      </p:sp>
      <p:sp>
        <p:nvSpPr>
          <p:cNvPr id="5" name="Footer Placeholder 4">
            <a:extLst>
              <a:ext uri="{FF2B5EF4-FFF2-40B4-BE49-F238E27FC236}">
                <a16:creationId xmlns:a16="http://schemas.microsoft.com/office/drawing/2014/main" id="{C588088C-CAA4-46E1-9D63-A3E0C6FB10F8}"/>
              </a:ext>
            </a:extLst>
          </p:cNvPr>
          <p:cNvSpPr>
            <a:spLocks noGrp="1"/>
          </p:cNvSpPr>
          <p:nvPr>
            <p:ph type="ftr" sz="quarter" idx="11"/>
          </p:nvPr>
        </p:nvSpPr>
        <p:spPr/>
        <p:txBody>
          <a:bodyPr/>
          <a:lstStyle/>
          <a:p>
            <a:r>
              <a:rPr lang="en-US" altLang="en-US"/>
              <a:t>E X P E R I E N C E    Y O U R    A M E R I C A</a:t>
            </a:r>
          </a:p>
        </p:txBody>
      </p:sp>
      <p:pic>
        <p:nvPicPr>
          <p:cNvPr id="11" name="Content Placeholder 10" descr="A group of people standing in front of a laundress tent.">
            <a:extLst>
              <a:ext uri="{FF2B5EF4-FFF2-40B4-BE49-F238E27FC236}">
                <a16:creationId xmlns:a16="http://schemas.microsoft.com/office/drawing/2014/main" id="{A0EAE61F-B7A4-40CE-80D0-D47BE5B07C06}"/>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273051" y="2221706"/>
            <a:ext cx="4260849" cy="3195637"/>
          </a:xfrm>
        </p:spPr>
      </p:pic>
    </p:spTree>
    <p:extLst>
      <p:ext uri="{BB962C8B-B14F-4D97-AF65-F5344CB8AC3E}">
        <p14:creationId xmlns:p14="http://schemas.microsoft.com/office/powerpoint/2010/main" val="71236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ream">
  <a:themeElements>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fontScheme name="Stream">
      <a:majorFont>
        <a:latin typeface="NPSRawlinsonOT"/>
        <a:ea typeface=""/>
        <a:cs typeface=""/>
      </a:majorFont>
      <a:minorFont>
        <a:latin typeface="Frutige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65"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Balance</Template>
  <TotalTime>1576</TotalTime>
  <Words>2303</Words>
  <Application>Microsoft Office PowerPoint</Application>
  <PresentationFormat>On-screen Show (4:3)</PresentationFormat>
  <Paragraphs>190</Paragraphs>
  <Slides>26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Frutiger LT Std 55 Roman</vt:lpstr>
      <vt:lpstr>Garamond</vt:lpstr>
      <vt:lpstr>NPSRawlinsonOT</vt:lpstr>
      <vt:lpstr>Wingdings</vt:lpstr>
      <vt:lpstr>Stream</vt:lpstr>
      <vt:lpstr>Living at a Frontier Fort</vt:lpstr>
      <vt:lpstr>Brainstorming Questions:</vt:lpstr>
      <vt:lpstr>PowerPoint Presentation</vt:lpstr>
      <vt:lpstr>People of Fort Larned</vt:lpstr>
      <vt:lpstr>Infantry Soldiers</vt:lpstr>
      <vt:lpstr>Cavalry</vt:lpstr>
      <vt:lpstr>Officers</vt:lpstr>
      <vt:lpstr>Officers Wives</vt:lpstr>
      <vt:lpstr>Laundresses</vt:lpstr>
      <vt:lpstr>Post Surgeon</vt:lpstr>
      <vt:lpstr>Indian Agent</vt:lpstr>
      <vt:lpstr>Commissary</vt:lpstr>
      <vt:lpstr>Sutler</vt:lpstr>
      <vt:lpstr>Quartermaster</vt:lpstr>
      <vt:lpstr>Civilians</vt:lpstr>
      <vt:lpstr>Questions:</vt:lpstr>
      <vt:lpstr>1860s vs 2020s Living</vt:lpstr>
      <vt:lpstr>Transporting Goods</vt:lpstr>
      <vt:lpstr>Communication</vt:lpstr>
      <vt:lpstr>Heating and Cooling</vt:lpstr>
      <vt:lpstr>Cooking</vt:lpstr>
      <vt:lpstr>Water</vt:lpstr>
      <vt:lpstr>Washing Clothes</vt:lpstr>
      <vt:lpstr>Assignment</vt:lpstr>
      <vt:lpstr>PowerPoint Presentation</vt:lpstr>
      <vt:lpstr>PowerPoint Presentation</vt:lpstr>
    </vt:vector>
  </TitlesOfParts>
  <Company>NPS-HFC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T Gilbert</dc:creator>
  <cp:lastModifiedBy>Miller, Brian J</cp:lastModifiedBy>
  <cp:revision>170</cp:revision>
  <dcterms:created xsi:type="dcterms:W3CDTF">2009-04-02T22:05:27Z</dcterms:created>
  <dcterms:modified xsi:type="dcterms:W3CDTF">2021-01-06T20:23:39Z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